
<file path=[Content_Types].xml><?xml version="1.0" encoding="utf-8"?>
<Types xmlns="http://schemas.openxmlformats.org/package/2006/content-types">
  <Default Extension="png" ContentType="image/png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3"/>
  </p:notesMasterIdLst>
  <p:handoutMasterIdLst>
    <p:handoutMasterId r:id="rId104"/>
  </p:handoutMasterIdLst>
  <p:sldIdLst>
    <p:sldId id="430" r:id="rId2"/>
    <p:sldId id="464" r:id="rId3"/>
    <p:sldId id="465" r:id="rId4"/>
    <p:sldId id="466" r:id="rId5"/>
    <p:sldId id="508" r:id="rId6"/>
    <p:sldId id="505" r:id="rId7"/>
    <p:sldId id="506" r:id="rId8"/>
    <p:sldId id="507" r:id="rId9"/>
    <p:sldId id="510" r:id="rId10"/>
    <p:sldId id="467" r:id="rId11"/>
    <p:sldId id="468" r:id="rId12"/>
    <p:sldId id="509" r:id="rId13"/>
    <p:sldId id="504" r:id="rId14"/>
    <p:sldId id="511" r:id="rId15"/>
    <p:sldId id="469" r:id="rId16"/>
    <p:sldId id="519" r:id="rId17"/>
    <p:sldId id="512" r:id="rId18"/>
    <p:sldId id="520" r:id="rId19"/>
    <p:sldId id="513" r:id="rId20"/>
    <p:sldId id="515" r:id="rId21"/>
    <p:sldId id="521" r:id="rId22"/>
    <p:sldId id="516" r:id="rId23"/>
    <p:sldId id="476" r:id="rId24"/>
    <p:sldId id="522" r:id="rId25"/>
    <p:sldId id="523" r:id="rId26"/>
    <p:sldId id="517" r:id="rId27"/>
    <p:sldId id="518" r:id="rId28"/>
    <p:sldId id="524" r:id="rId29"/>
    <p:sldId id="525" r:id="rId30"/>
    <p:sldId id="526" r:id="rId31"/>
    <p:sldId id="527" r:id="rId32"/>
    <p:sldId id="528" r:id="rId33"/>
    <p:sldId id="530" r:id="rId34"/>
    <p:sldId id="531" r:id="rId35"/>
    <p:sldId id="532" r:id="rId36"/>
    <p:sldId id="533" r:id="rId37"/>
    <p:sldId id="534" r:id="rId38"/>
    <p:sldId id="535" r:id="rId39"/>
    <p:sldId id="536" r:id="rId40"/>
    <p:sldId id="537" r:id="rId41"/>
    <p:sldId id="538" r:id="rId42"/>
    <p:sldId id="539" r:id="rId43"/>
    <p:sldId id="540" r:id="rId44"/>
    <p:sldId id="551" r:id="rId45"/>
    <p:sldId id="550" r:id="rId46"/>
    <p:sldId id="552" r:id="rId47"/>
    <p:sldId id="541" r:id="rId48"/>
    <p:sldId id="542" r:id="rId49"/>
    <p:sldId id="544" r:id="rId50"/>
    <p:sldId id="545" r:id="rId51"/>
    <p:sldId id="546" r:id="rId52"/>
    <p:sldId id="547" r:id="rId53"/>
    <p:sldId id="548" r:id="rId54"/>
    <p:sldId id="549" r:id="rId55"/>
    <p:sldId id="553" r:id="rId56"/>
    <p:sldId id="471" r:id="rId57"/>
    <p:sldId id="554" r:id="rId58"/>
    <p:sldId id="576" r:id="rId59"/>
    <p:sldId id="470" r:id="rId60"/>
    <p:sldId id="472" r:id="rId61"/>
    <p:sldId id="473" r:id="rId62"/>
    <p:sldId id="555" r:id="rId63"/>
    <p:sldId id="556" r:id="rId64"/>
    <p:sldId id="557" r:id="rId65"/>
    <p:sldId id="558" r:id="rId66"/>
    <p:sldId id="559" r:id="rId67"/>
    <p:sldId id="567" r:id="rId68"/>
    <p:sldId id="560" r:id="rId69"/>
    <p:sldId id="561" r:id="rId70"/>
    <p:sldId id="562" r:id="rId71"/>
    <p:sldId id="568" r:id="rId72"/>
    <p:sldId id="570" r:id="rId73"/>
    <p:sldId id="571" r:id="rId74"/>
    <p:sldId id="572" r:id="rId75"/>
    <p:sldId id="573" r:id="rId76"/>
    <p:sldId id="574" r:id="rId77"/>
    <p:sldId id="577" r:id="rId78"/>
    <p:sldId id="563" r:id="rId79"/>
    <p:sldId id="564" r:id="rId80"/>
    <p:sldId id="580" r:id="rId81"/>
    <p:sldId id="565" r:id="rId82"/>
    <p:sldId id="578" r:id="rId83"/>
    <p:sldId id="579" r:id="rId84"/>
    <p:sldId id="581" r:id="rId85"/>
    <p:sldId id="582" r:id="rId86"/>
    <p:sldId id="583" r:id="rId87"/>
    <p:sldId id="585" r:id="rId88"/>
    <p:sldId id="586" r:id="rId89"/>
    <p:sldId id="587" r:id="rId90"/>
    <p:sldId id="588" r:id="rId91"/>
    <p:sldId id="589" r:id="rId92"/>
    <p:sldId id="590" r:id="rId93"/>
    <p:sldId id="591" r:id="rId94"/>
    <p:sldId id="592" r:id="rId95"/>
    <p:sldId id="595" r:id="rId96"/>
    <p:sldId id="596" r:id="rId97"/>
    <p:sldId id="599" r:id="rId98"/>
    <p:sldId id="597" r:id="rId99"/>
    <p:sldId id="598" r:id="rId100"/>
    <p:sldId id="600" r:id="rId101"/>
    <p:sldId id="566" r:id="rId10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86D6"/>
    <a:srgbClr val="F5A1DF"/>
    <a:srgbClr val="77AD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245" autoAdjust="0"/>
    <p:restoredTop sz="94660"/>
  </p:normalViewPr>
  <p:slideViewPr>
    <p:cSldViewPr snapToGrid="0">
      <p:cViewPr varScale="1">
        <p:scale>
          <a:sx n="71" d="100"/>
          <a:sy n="71" d="100"/>
        </p:scale>
        <p:origin x="-588" y="-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07" Type="http://schemas.openxmlformats.org/officeDocument/2006/relationships/theme" Target="theme/theme1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notesMaster" Target="notesMasters/notesMaster1.xml"/><Relationship Id="rId108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22D145-7D7F-4051-943E-F7F0329EA339}" type="datetimeFigureOut">
              <a:rPr lang="ko-KR" altLang="en-US" smtClean="0"/>
              <a:t>2019-09-15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E685AF-17BD-400C-BDA6-98B43AA402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20795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1840BA-4B6C-4C6A-884F-9F5111840162}" type="datetimeFigureOut">
              <a:rPr lang="ko-KR" altLang="en-US" smtClean="0"/>
              <a:t>2019-09-15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74A95A-706D-4E13-A371-7BA2AEB96F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60260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A0583-63EA-423C-A6D6-7FBA86063116}" type="datetime1">
              <a:rPr lang="ko-KR" altLang="en-US" smtClean="0"/>
              <a:t>2019-09-15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754DB-6752-4F8B-AE34-D7A9B2B9A7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45677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F2E528-A35A-443D-B71B-02A47712968F}" type="datetime1">
              <a:rPr lang="ko-KR" altLang="en-US" smtClean="0"/>
              <a:t>2019-09-15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754DB-6752-4F8B-AE34-D7A9B2B9A7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17979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BCA2B-4E3E-46D9-863E-F2B5FEF86612}" type="datetime1">
              <a:rPr lang="ko-KR" altLang="en-US" smtClean="0"/>
              <a:t>2019-09-15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754DB-6752-4F8B-AE34-D7A9B2B9A7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7365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965DF-E015-44AA-AECE-F2F2D01C88D2}" type="datetime1">
              <a:rPr lang="ko-KR" altLang="en-US" smtClean="0"/>
              <a:t>2019-09-15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754DB-6752-4F8B-AE34-D7A9B2B9A7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8715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491C4-94F3-4459-913E-346FDDB3FEE4}" type="datetime1">
              <a:rPr lang="ko-KR" altLang="en-US" smtClean="0"/>
              <a:t>2019-09-15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754DB-6752-4F8B-AE34-D7A9B2B9A7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09628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53F53-F917-49B3-B4F0-6A5E313C1C74}" type="datetime1">
              <a:rPr lang="ko-KR" altLang="en-US" smtClean="0"/>
              <a:t>2019-09-15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754DB-6752-4F8B-AE34-D7A9B2B9A7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57653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5CA447-AD03-4371-829E-C0E0684BD5DA}" type="datetime1">
              <a:rPr lang="ko-KR" altLang="en-US" smtClean="0"/>
              <a:t>2019-09-15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754DB-6752-4F8B-AE34-D7A9B2B9A7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53483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D8622C-886D-4DF9-BB48-7E0A2CB90B2C}" type="datetime1">
              <a:rPr lang="ko-KR" altLang="en-US" smtClean="0"/>
              <a:t>2019-09-15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754DB-6752-4F8B-AE34-D7A9B2B9A7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8953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AD198-CB93-43FE-97BD-738A74F32F54}" type="datetime1">
              <a:rPr lang="ko-KR" altLang="en-US" smtClean="0"/>
              <a:t>2019-09-15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754DB-6752-4F8B-AE34-D7A9B2B9A7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24283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310ED-EE74-4770-B554-BBE98D83DAE9}" type="datetime1">
              <a:rPr lang="ko-KR" altLang="en-US" smtClean="0"/>
              <a:t>2019-09-15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754DB-6752-4F8B-AE34-D7A9B2B9A7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69690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1EE7F-72AA-4A87-A287-AF4281EBE3AB}" type="datetime1">
              <a:rPr lang="ko-KR" altLang="en-US" smtClean="0"/>
              <a:t>2019-09-15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754DB-6752-4F8B-AE34-D7A9B2B9A7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35255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2536D0-80C2-4652-A225-90828AB5C4C9}" type="datetime1">
              <a:rPr lang="ko-KR" altLang="en-US" smtClean="0"/>
              <a:t>2019-09-15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9754DB-6752-4F8B-AE34-D7A9B2B9A7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17227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w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w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슬라이드 번호 개체 틀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754DB-6752-4F8B-AE34-D7A9B2B9A7F8}" type="slidenum">
              <a:rPr lang="ko-KR" altLang="en-US" smtClean="0"/>
              <a:t>1</a:t>
            </a:fld>
            <a:endParaRPr lang="ko-KR" altLang="en-US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463" y="1566863"/>
            <a:ext cx="8601075" cy="3724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188447" cy="1006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0625" y="6435725"/>
            <a:ext cx="2111375" cy="422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72215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슬라이드 번호 개체 틀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754DB-6752-4F8B-AE34-D7A9B2B9A7F8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188447" cy="1006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5025" y="1447800"/>
            <a:ext cx="7981950" cy="396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0625" y="6435725"/>
            <a:ext cx="2111375" cy="422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48315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슬라이드 번호 개체 틀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754DB-6752-4F8B-AE34-D7A9B2B9A7F8}" type="slidenum">
              <a:rPr lang="ko-KR" altLang="en-US" smtClean="0"/>
              <a:t>100</a:t>
            </a:fld>
            <a:endParaRPr lang="ko-KR" altLang="en-US"/>
          </a:p>
        </p:txBody>
      </p:sp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188447" cy="1006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852662" y="1025533"/>
            <a:ext cx="6285940" cy="726141"/>
          </a:xfrm>
          <a:prstGeom prst="rect">
            <a:avLst/>
          </a:prstGeom>
          <a:ln>
            <a:solidFill>
              <a:srgbClr val="77ADF8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fontAlgn="base"/>
            <a:r>
              <a:rPr lang="ko-KR" altLang="en-US" sz="2800" b="1" dirty="0" smtClean="0"/>
              <a:t>연습문제 </a:t>
            </a:r>
            <a:r>
              <a:rPr lang="en-US" altLang="ko-KR" sz="2800" b="1" dirty="0" smtClean="0"/>
              <a:t> </a:t>
            </a:r>
            <a:r>
              <a:rPr lang="ko-KR" altLang="en-US" sz="2800" b="1" dirty="0" smtClean="0"/>
              <a:t> </a:t>
            </a:r>
            <a:endParaRPr lang="en-US" altLang="ko-KR" sz="28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852662" y="1959428"/>
            <a:ext cx="1052653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en-US" altLang="ko-KR" sz="2000" b="1" dirty="0"/>
              <a:t>6. 1</a:t>
            </a:r>
            <a:r>
              <a:rPr lang="ko-KR" altLang="en-US" sz="2000" b="1" dirty="0"/>
              <a:t>부터 </a:t>
            </a:r>
            <a:r>
              <a:rPr lang="en-US" altLang="ko-KR" sz="2000" b="1" dirty="0"/>
              <a:t>n</a:t>
            </a:r>
            <a:r>
              <a:rPr lang="ko-KR" altLang="en-US" sz="2000" b="1" dirty="0"/>
              <a:t>까지의 수</a:t>
            </a:r>
            <a:r>
              <a:rPr lang="en-US" altLang="ko-KR" sz="2000" b="1" dirty="0"/>
              <a:t>(1+2+3+4+5+…+n</a:t>
            </a:r>
            <a:r>
              <a:rPr lang="en-US" altLang="ko-KR" sz="2000" b="1" dirty="0" smtClean="0"/>
              <a:t>)</a:t>
            </a:r>
            <a:r>
              <a:rPr lang="ko-KR" altLang="en-US" sz="2000" b="1" dirty="0" smtClean="0"/>
              <a:t>의 합이 </a:t>
            </a:r>
            <a:r>
              <a:rPr lang="ko-KR" altLang="en-US" sz="2000" b="1" dirty="0"/>
              <a:t>입력되는 수를 넘지 않으면서 가장 큰 값과 </a:t>
            </a:r>
            <a:r>
              <a:rPr lang="ko-KR" altLang="en-US" sz="2000" b="1" dirty="0" smtClean="0"/>
              <a:t>그때의 </a:t>
            </a:r>
            <a:r>
              <a:rPr lang="en-US" altLang="ko-KR" sz="2000" b="1" dirty="0"/>
              <a:t>n</a:t>
            </a:r>
            <a:r>
              <a:rPr lang="ko-KR" altLang="en-US" sz="2000" b="1" dirty="0"/>
              <a:t>의 값을 구하시오</a:t>
            </a:r>
            <a:r>
              <a:rPr lang="en-US" altLang="ko-KR" sz="2000" b="1" dirty="0"/>
              <a:t>.</a:t>
            </a:r>
            <a:endParaRPr lang="ko-KR" altLang="en-US" sz="2000" b="1" dirty="0"/>
          </a:p>
          <a:p>
            <a:pPr fontAlgn="base">
              <a:lnSpc>
                <a:spcPct val="150000"/>
              </a:lnSpc>
            </a:pPr>
            <a:endParaRPr lang="en-US" altLang="ko-KR" sz="2000" b="1" dirty="0" smtClean="0"/>
          </a:p>
          <a:p>
            <a:pPr fontAlgn="base">
              <a:lnSpc>
                <a:spcPct val="150000"/>
              </a:lnSpc>
            </a:pPr>
            <a:r>
              <a:rPr lang="ko-KR" altLang="en-US" sz="2000" b="1" dirty="0" smtClean="0"/>
              <a:t>실행 </a:t>
            </a:r>
            <a:r>
              <a:rPr lang="ko-KR" altLang="en-US" sz="2000" b="1" dirty="0"/>
              <a:t>예</a:t>
            </a:r>
            <a:r>
              <a:rPr lang="en-US" altLang="ko-KR" sz="2000" b="1" dirty="0"/>
              <a:t>) Enter Number </a:t>
            </a:r>
            <a:r>
              <a:rPr lang="en-US" altLang="ko-KR" sz="2000" b="1" dirty="0" smtClean="0"/>
              <a:t>=&gt; </a:t>
            </a:r>
            <a:r>
              <a:rPr lang="en-US" altLang="ko-KR" sz="2000" b="1" dirty="0"/>
              <a:t>10000</a:t>
            </a:r>
            <a:endParaRPr lang="ko-KR" altLang="en-US" sz="2000" b="1" dirty="0"/>
          </a:p>
          <a:p>
            <a:pPr fontAlgn="base">
              <a:lnSpc>
                <a:spcPct val="150000"/>
              </a:lnSpc>
            </a:pPr>
            <a:r>
              <a:rPr lang="en-US" altLang="ko-KR" sz="2000" b="1" dirty="0" smtClean="0"/>
              <a:t>           </a:t>
            </a:r>
          </a:p>
          <a:p>
            <a:pPr fontAlgn="base">
              <a:lnSpc>
                <a:spcPct val="150000"/>
              </a:lnSpc>
            </a:pPr>
            <a:r>
              <a:rPr lang="en-US" altLang="ko-KR" sz="2000" b="1" dirty="0"/>
              <a:t> </a:t>
            </a:r>
            <a:r>
              <a:rPr lang="en-US" altLang="ko-KR" sz="2000" b="1" dirty="0" smtClean="0"/>
              <a:t>          The </a:t>
            </a:r>
            <a:r>
              <a:rPr lang="en-US" altLang="ko-KR" sz="2000" b="1" dirty="0"/>
              <a:t>sum of 1 to 140 is 9870</a:t>
            </a:r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733300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슬라이드 번호 개체 틀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754DB-6752-4F8B-AE34-D7A9B2B9A7F8}" type="slidenum">
              <a:rPr lang="ko-KR" altLang="en-US" smtClean="0"/>
              <a:t>101</a:t>
            </a:fld>
            <a:endParaRPr lang="ko-KR" altLang="en-US"/>
          </a:p>
        </p:txBody>
      </p:sp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188447" cy="1006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96707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슬라이드 번호 개체 틀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754DB-6752-4F8B-AE34-D7A9B2B9A7F8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188447" cy="1006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0031" y="1716461"/>
            <a:ext cx="7953375" cy="3667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0625" y="6435725"/>
            <a:ext cx="2111375" cy="422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48315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슬라이드 번호 개체 틀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754DB-6752-4F8B-AE34-D7A9B2B9A7F8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188447" cy="1006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0625" y="6435725"/>
            <a:ext cx="2111375" cy="422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851" y="1485900"/>
            <a:ext cx="10635192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52177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슬라이드 번호 개체 틀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754DB-6752-4F8B-AE34-D7A9B2B9A7F8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188447" cy="1006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0625" y="6435725"/>
            <a:ext cx="2111375" cy="422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121" name="_x234323872" descr="EMB00003bf86c2b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4223" y="1447799"/>
            <a:ext cx="6392677" cy="4678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6217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슬라이드 번호 개체 틀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754DB-6752-4F8B-AE34-D7A9B2B9A7F8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188447" cy="1006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0625" y="6435725"/>
            <a:ext cx="2111375" cy="422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300" y="1182687"/>
            <a:ext cx="2262779" cy="24749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8950" y="4162425"/>
            <a:ext cx="14859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775" y="4090987"/>
            <a:ext cx="781050" cy="1343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오른쪽 화살표 9"/>
          <p:cNvSpPr/>
          <p:nvPr/>
        </p:nvSpPr>
        <p:spPr>
          <a:xfrm>
            <a:off x="5949950" y="4527548"/>
            <a:ext cx="628650" cy="46990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3063" y="1409700"/>
            <a:ext cx="7458075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79122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_x339007808" descr="EMB00001128161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"/>
          <a:stretch>
            <a:fillRect/>
          </a:stretch>
        </p:blipFill>
        <p:spPr bwMode="auto">
          <a:xfrm>
            <a:off x="10944224" y="6457776"/>
            <a:ext cx="1106488" cy="263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슬라이드 번호 개체 틀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754DB-6752-4F8B-AE34-D7A9B2B9A7F8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213130" y="1130300"/>
            <a:ext cx="6285940" cy="726141"/>
          </a:xfrm>
          <a:prstGeom prst="rect">
            <a:avLst/>
          </a:prstGeom>
          <a:ln>
            <a:solidFill>
              <a:srgbClr val="77ADF8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fontAlgn="base"/>
            <a:r>
              <a:rPr lang="ko-KR" altLang="en-US" sz="2800" b="1" dirty="0" smtClean="0"/>
              <a:t>제 </a:t>
            </a:r>
            <a:r>
              <a:rPr lang="en-US" altLang="ko-KR" sz="2800" b="1" dirty="0" smtClean="0"/>
              <a:t>2</a:t>
            </a:r>
            <a:r>
              <a:rPr lang="ko-KR" altLang="en-US" sz="2800" b="1" dirty="0" smtClean="0"/>
              <a:t>장</a:t>
            </a:r>
            <a:r>
              <a:rPr lang="en-US" altLang="ko-KR" sz="2800" b="1" dirty="0"/>
              <a:t> </a:t>
            </a:r>
            <a:r>
              <a:rPr lang="en-US" altLang="ko-KR" sz="2800" b="1" dirty="0" smtClean="0"/>
              <a:t>C</a:t>
            </a:r>
            <a:r>
              <a:rPr lang="ko-KR" altLang="en-US" sz="2800" b="1" dirty="0" smtClean="0"/>
              <a:t>언어의 시작 </a:t>
            </a:r>
            <a:endParaRPr lang="en-US" altLang="ko-KR" sz="2800" b="1" dirty="0"/>
          </a:p>
        </p:txBody>
      </p:sp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188447" cy="1006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5519033" y="3623349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/>
              <a:t>프로그래밍</a:t>
            </a:r>
            <a:endParaRPr lang="ko-KR" alt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8994" y="3102599"/>
            <a:ext cx="3009106" cy="21484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381" y="3146920"/>
            <a:ext cx="3051842" cy="2059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오른쪽 화살표 5"/>
          <p:cNvSpPr/>
          <p:nvPr/>
        </p:nvSpPr>
        <p:spPr>
          <a:xfrm rot="10800000">
            <a:off x="5264150" y="3992681"/>
            <a:ext cx="1612900" cy="3683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8315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7854346" y="2994055"/>
            <a:ext cx="3643122" cy="711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4600947" y="2975065"/>
            <a:ext cx="1587500" cy="711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1854200" y="3009900"/>
            <a:ext cx="1587500" cy="711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_x339007808" descr="EMB00001128161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"/>
          <a:stretch>
            <a:fillRect/>
          </a:stretch>
        </p:blipFill>
        <p:spPr bwMode="auto">
          <a:xfrm>
            <a:off x="10944224" y="6457776"/>
            <a:ext cx="1106488" cy="263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슬라이드 번호 개체 틀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754DB-6752-4F8B-AE34-D7A9B2B9A7F8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213130" y="1130300"/>
            <a:ext cx="6285940" cy="726141"/>
          </a:xfrm>
          <a:prstGeom prst="rect">
            <a:avLst/>
          </a:prstGeom>
          <a:ln>
            <a:solidFill>
              <a:srgbClr val="77ADF8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fontAlgn="base"/>
            <a:r>
              <a:rPr lang="ko-KR" altLang="en-US" sz="2800" b="1" dirty="0" smtClean="0"/>
              <a:t>제 </a:t>
            </a:r>
            <a:r>
              <a:rPr lang="en-US" altLang="ko-KR" sz="2800" b="1" dirty="0" smtClean="0"/>
              <a:t>2</a:t>
            </a:r>
            <a:r>
              <a:rPr lang="ko-KR" altLang="en-US" sz="2800" b="1" dirty="0" smtClean="0"/>
              <a:t>장</a:t>
            </a:r>
            <a:r>
              <a:rPr lang="en-US" altLang="ko-KR" sz="2800" b="1" dirty="0"/>
              <a:t> </a:t>
            </a:r>
            <a:r>
              <a:rPr lang="en-US" altLang="ko-KR" sz="2800" b="1" dirty="0" smtClean="0"/>
              <a:t>C</a:t>
            </a:r>
            <a:r>
              <a:rPr lang="ko-KR" altLang="en-US" sz="2800" b="1" dirty="0" smtClean="0"/>
              <a:t>언어의 시작 </a:t>
            </a:r>
            <a:endParaRPr lang="en-US" altLang="ko-KR" sz="2800" b="1" dirty="0"/>
          </a:p>
        </p:txBody>
      </p:sp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188447" cy="1006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854200" y="3149600"/>
            <a:ext cx="1765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C</a:t>
            </a:r>
            <a:r>
              <a:rPr lang="ko-KR" altLang="en-US" sz="2000" dirty="0" smtClean="0"/>
              <a:t>언어 소스</a:t>
            </a:r>
            <a:endParaRPr lang="ko-KR" altLang="en-US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4600947" y="3175120"/>
            <a:ext cx="1765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/>
              <a:t>컴파일</a:t>
            </a:r>
            <a:r>
              <a:rPr lang="en-US" altLang="ko-KR" sz="2000" dirty="0" smtClean="0"/>
              <a:t>(</a:t>
            </a:r>
            <a:r>
              <a:rPr lang="ko-KR" altLang="en-US" sz="2000" dirty="0" smtClean="0"/>
              <a:t>번역</a:t>
            </a:r>
            <a:r>
              <a:rPr lang="en-US" altLang="ko-KR" sz="2000" dirty="0" smtClean="0"/>
              <a:t>)</a:t>
            </a:r>
            <a:endParaRPr lang="ko-KR" altLang="en-US" sz="2000" dirty="0"/>
          </a:p>
        </p:txBody>
      </p:sp>
      <p:sp>
        <p:nvSpPr>
          <p:cNvPr id="10" name="TextBox 9"/>
          <p:cNvSpPr txBox="1"/>
          <p:nvPr/>
        </p:nvSpPr>
        <p:spPr>
          <a:xfrm>
            <a:off x="8020330" y="3181530"/>
            <a:ext cx="33111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 smtClean="0"/>
              <a:t>아두이노</a:t>
            </a:r>
            <a:r>
              <a:rPr lang="ko-KR" altLang="en-US" sz="2000" dirty="0" smtClean="0"/>
              <a:t> 보드에 다운로드</a:t>
            </a:r>
            <a:endParaRPr lang="ko-KR" altLang="en-US" sz="2000" dirty="0"/>
          </a:p>
        </p:txBody>
      </p:sp>
      <p:sp>
        <p:nvSpPr>
          <p:cNvPr id="4" name="오른쪽 화살표 3"/>
          <p:cNvSpPr/>
          <p:nvPr/>
        </p:nvSpPr>
        <p:spPr>
          <a:xfrm>
            <a:off x="3619500" y="3149600"/>
            <a:ext cx="736600" cy="40011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화살표 15"/>
          <p:cNvSpPr/>
          <p:nvPr/>
        </p:nvSpPr>
        <p:spPr>
          <a:xfrm>
            <a:off x="6762470" y="3149600"/>
            <a:ext cx="736600" cy="40011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2675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_x339007808" descr="EMB00001128161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"/>
          <a:stretch>
            <a:fillRect/>
          </a:stretch>
        </p:blipFill>
        <p:spPr bwMode="auto">
          <a:xfrm>
            <a:off x="10944224" y="6457776"/>
            <a:ext cx="1106488" cy="263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슬라이드 번호 개체 틀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754DB-6752-4F8B-AE34-D7A9B2B9A7F8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331634" y="1006252"/>
            <a:ext cx="6285940" cy="726141"/>
          </a:xfrm>
          <a:prstGeom prst="rect">
            <a:avLst/>
          </a:prstGeom>
          <a:ln>
            <a:solidFill>
              <a:srgbClr val="77ADF8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fontAlgn="base"/>
            <a:r>
              <a:rPr lang="en-US" altLang="ko-KR" sz="2800" b="1" dirty="0" smtClean="0"/>
              <a:t>2.2</a:t>
            </a:r>
            <a:r>
              <a:rPr lang="ko-KR" altLang="en-US" sz="2800" b="1" dirty="0"/>
              <a:t> </a:t>
            </a:r>
            <a:r>
              <a:rPr lang="en-US" altLang="ko-KR" sz="2800" b="1" dirty="0" smtClean="0"/>
              <a:t>C</a:t>
            </a:r>
            <a:r>
              <a:rPr lang="ko-KR" altLang="en-US" sz="2800" b="1" dirty="0" smtClean="0"/>
              <a:t>언어의 기본 규칙</a:t>
            </a:r>
            <a:endParaRPr lang="en-US" altLang="ko-KR" sz="2800" b="1" dirty="0"/>
          </a:p>
        </p:txBody>
      </p:sp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188447" cy="1006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331634" y="2222500"/>
            <a:ext cx="1086036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ko-KR" altLang="en-US" dirty="0" smtClean="0"/>
              <a:t>문장의 끝   </a:t>
            </a:r>
            <a:r>
              <a:rPr lang="en-US" altLang="ko-KR" dirty="0" smtClean="0"/>
              <a:t>;</a:t>
            </a:r>
          </a:p>
          <a:p>
            <a:pPr marL="342900" indent="-342900">
              <a:buAutoNum type="arabicParenR"/>
            </a:pPr>
            <a:endParaRPr lang="en-US" altLang="ko-KR" dirty="0"/>
          </a:p>
          <a:p>
            <a:r>
              <a:rPr lang="en-US" altLang="ko-KR" dirty="0" smtClean="0"/>
              <a:t>    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 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i</a:t>
            </a:r>
            <a:r>
              <a:rPr lang="en-US" altLang="ko-KR" dirty="0" smtClean="0"/>
              <a:t> = 30 ;</a:t>
            </a:r>
          </a:p>
          <a:p>
            <a:endParaRPr lang="en-US" altLang="ko-KR" dirty="0"/>
          </a:p>
          <a:p>
            <a:r>
              <a:rPr lang="en-US" altLang="ko-KR" dirty="0" smtClean="0"/>
              <a:t>    if( </a:t>
            </a:r>
            <a:r>
              <a:rPr lang="en-US" altLang="ko-KR" dirty="0" err="1" smtClean="0"/>
              <a:t>i</a:t>
            </a:r>
            <a:r>
              <a:rPr lang="en-US" altLang="ko-KR" dirty="0" smtClean="0"/>
              <a:t> == 30 )  x = 26 ;</a:t>
            </a:r>
          </a:p>
          <a:p>
            <a:r>
              <a:rPr lang="en-US" altLang="ko-KR" dirty="0" smtClean="0"/>
              <a:t>  </a:t>
            </a:r>
          </a:p>
          <a:p>
            <a:endParaRPr lang="en-US" altLang="ko-KR" dirty="0" smtClean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4118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_x339007808" descr="EMB00001128161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"/>
          <a:stretch>
            <a:fillRect/>
          </a:stretch>
        </p:blipFill>
        <p:spPr bwMode="auto">
          <a:xfrm>
            <a:off x="10944224" y="6457776"/>
            <a:ext cx="1106488" cy="263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슬라이드 번호 개체 틀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754DB-6752-4F8B-AE34-D7A9B2B9A7F8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331634" y="1006252"/>
            <a:ext cx="6285940" cy="726141"/>
          </a:xfrm>
          <a:prstGeom prst="rect">
            <a:avLst/>
          </a:prstGeom>
          <a:ln>
            <a:solidFill>
              <a:srgbClr val="77ADF8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fontAlgn="base"/>
            <a:r>
              <a:rPr lang="en-US" altLang="ko-KR" sz="2800" b="1" dirty="0" smtClean="0"/>
              <a:t>2.2</a:t>
            </a:r>
            <a:r>
              <a:rPr lang="ko-KR" altLang="en-US" sz="2800" b="1" dirty="0"/>
              <a:t> </a:t>
            </a:r>
            <a:r>
              <a:rPr lang="en-US" altLang="ko-KR" sz="2800" b="1" dirty="0" smtClean="0"/>
              <a:t>C</a:t>
            </a:r>
            <a:r>
              <a:rPr lang="ko-KR" altLang="en-US" sz="2800" b="1" dirty="0" smtClean="0"/>
              <a:t>언어의 기본 규칙</a:t>
            </a:r>
            <a:endParaRPr lang="en-US" altLang="ko-KR" sz="2800" b="1" dirty="0"/>
          </a:p>
        </p:txBody>
      </p:sp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188447" cy="1006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331634" y="2222500"/>
            <a:ext cx="1086036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2)  </a:t>
            </a:r>
            <a:r>
              <a:rPr lang="ko-KR" altLang="en-US" dirty="0" smtClean="0"/>
              <a:t>주석 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// </a:t>
            </a:r>
            <a:r>
              <a:rPr lang="ko-KR" altLang="en-US" dirty="0" smtClean="0"/>
              <a:t>주석</a:t>
            </a:r>
            <a:r>
              <a:rPr lang="en-US" altLang="ko-KR" dirty="0" smtClean="0"/>
              <a:t> </a:t>
            </a:r>
            <a:r>
              <a:rPr lang="ko-KR" altLang="en-US" dirty="0" smtClean="0"/>
              <a:t>처리 </a:t>
            </a:r>
            <a:r>
              <a:rPr lang="en-US" altLang="ko-KR" dirty="0" smtClean="0"/>
              <a:t>1</a:t>
            </a:r>
          </a:p>
          <a:p>
            <a:endParaRPr lang="en-US" altLang="ko-KR" dirty="0"/>
          </a:p>
          <a:p>
            <a:r>
              <a:rPr lang="en-US" altLang="ko-KR" dirty="0" smtClean="0"/>
              <a:t>// </a:t>
            </a:r>
            <a:r>
              <a:rPr lang="ko-KR" altLang="en-US" dirty="0" smtClean="0"/>
              <a:t>주석 처리 </a:t>
            </a:r>
            <a:r>
              <a:rPr lang="en-US" altLang="ko-KR" dirty="0" smtClean="0"/>
              <a:t>2</a:t>
            </a:r>
          </a:p>
          <a:p>
            <a:endParaRPr lang="en-US" altLang="ko-KR" dirty="0"/>
          </a:p>
          <a:p>
            <a:r>
              <a:rPr lang="en-US" altLang="ko-KR" dirty="0" smtClean="0"/>
              <a:t>/* </a:t>
            </a:r>
            <a:r>
              <a:rPr lang="ko-KR" altLang="en-US" dirty="0" smtClean="0"/>
              <a:t>주석 처리 문장 </a:t>
            </a:r>
            <a:r>
              <a:rPr lang="en-US" altLang="ko-KR" dirty="0" smtClean="0"/>
              <a:t>*/</a:t>
            </a:r>
          </a:p>
          <a:p>
            <a:endParaRPr lang="en-US" altLang="ko-KR" dirty="0"/>
          </a:p>
          <a:p>
            <a:r>
              <a:rPr lang="en-US" altLang="ko-KR" dirty="0" smtClean="0"/>
              <a:t>/* </a:t>
            </a:r>
            <a:r>
              <a:rPr lang="ko-KR" altLang="en-US" dirty="0" smtClean="0"/>
              <a:t>주석 처리 문장 </a:t>
            </a:r>
            <a:r>
              <a:rPr lang="en-US" altLang="ko-KR" dirty="0" smtClean="0"/>
              <a:t>1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</a:t>
            </a:r>
            <a:r>
              <a:rPr lang="ko-KR" altLang="en-US" dirty="0" smtClean="0"/>
              <a:t>주석 처리 문장 </a:t>
            </a:r>
            <a:r>
              <a:rPr lang="en-US" altLang="ko-KR" dirty="0" smtClean="0"/>
              <a:t>2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</a:t>
            </a:r>
            <a:r>
              <a:rPr lang="ko-KR" altLang="en-US" dirty="0" smtClean="0"/>
              <a:t>주석 처리 문장 </a:t>
            </a:r>
            <a:r>
              <a:rPr lang="en-US" altLang="ko-KR" dirty="0" smtClean="0"/>
              <a:t>3</a:t>
            </a:r>
          </a:p>
          <a:p>
            <a:r>
              <a:rPr lang="en-US" altLang="ko-KR" dirty="0" smtClean="0"/>
              <a:t>*/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23922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_x339007808" descr="EMB00001128161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"/>
          <a:stretch>
            <a:fillRect/>
          </a:stretch>
        </p:blipFill>
        <p:spPr bwMode="auto">
          <a:xfrm>
            <a:off x="10944224" y="6457776"/>
            <a:ext cx="1106488" cy="263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슬라이드 번호 개체 틀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754DB-6752-4F8B-AE34-D7A9B2B9A7F8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331634" y="1006252"/>
            <a:ext cx="6285940" cy="726141"/>
          </a:xfrm>
          <a:prstGeom prst="rect">
            <a:avLst/>
          </a:prstGeom>
          <a:ln>
            <a:solidFill>
              <a:srgbClr val="77ADF8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fontAlgn="base"/>
            <a:r>
              <a:rPr lang="en-US" altLang="ko-KR" sz="2800" b="1" dirty="0" smtClean="0"/>
              <a:t>2.3</a:t>
            </a:r>
            <a:r>
              <a:rPr lang="ko-KR" altLang="en-US" sz="2800" b="1" dirty="0" smtClean="0"/>
              <a:t> 변수</a:t>
            </a:r>
            <a:r>
              <a:rPr lang="en-US" altLang="ko-KR" sz="2800" b="1" dirty="0" smtClean="0"/>
              <a:t> </a:t>
            </a:r>
            <a:r>
              <a:rPr lang="ko-KR" altLang="en-US" sz="2800" b="1" dirty="0" smtClean="0"/>
              <a:t> </a:t>
            </a:r>
            <a:endParaRPr lang="en-US" altLang="ko-KR" sz="2800" b="1" dirty="0"/>
          </a:p>
        </p:txBody>
      </p:sp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188447" cy="1006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331634" y="2095500"/>
            <a:ext cx="1086036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ko-KR" altLang="en-US" dirty="0" smtClean="0"/>
              <a:t>변수의 이름은 알파벳</a:t>
            </a:r>
            <a:r>
              <a:rPr lang="en-US" altLang="ko-KR" dirty="0" smtClean="0"/>
              <a:t>, </a:t>
            </a:r>
            <a:r>
              <a:rPr lang="ko-KR" altLang="en-US" dirty="0" smtClean="0"/>
              <a:t>숫자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언더바</a:t>
            </a:r>
            <a:r>
              <a:rPr lang="ko-KR" altLang="en-US" dirty="0" smtClean="0"/>
              <a:t> </a:t>
            </a:r>
            <a:r>
              <a:rPr lang="en-US" altLang="ko-KR" dirty="0" smtClean="0"/>
              <a:t>_ </a:t>
            </a:r>
            <a:r>
              <a:rPr lang="ko-KR" altLang="en-US" dirty="0" smtClean="0"/>
              <a:t>로만 구성 할 수 있다</a:t>
            </a:r>
            <a:r>
              <a:rPr lang="en-US" altLang="ko-KR" dirty="0" smtClean="0"/>
              <a:t>.</a:t>
            </a:r>
          </a:p>
          <a:p>
            <a:pPr marL="342900" indent="-342900">
              <a:buAutoNum type="arabicParenR"/>
            </a:pPr>
            <a:endParaRPr lang="en-US" altLang="ko-KR" dirty="0"/>
          </a:p>
          <a:p>
            <a:pPr marL="342900" indent="-342900">
              <a:buAutoNum type="arabicParenR"/>
            </a:pPr>
            <a:r>
              <a:rPr lang="en-US" altLang="ko-KR" dirty="0" smtClean="0"/>
              <a:t> C</a:t>
            </a:r>
            <a:r>
              <a:rPr lang="ko-KR" altLang="en-US" dirty="0" smtClean="0"/>
              <a:t>언어에서는 변수의 대소문자를 구분한다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따라서 </a:t>
            </a:r>
            <a:r>
              <a:rPr lang="en-US" altLang="ko-KR" dirty="0" err="1" smtClean="0"/>
              <a:t>Num</a:t>
            </a:r>
            <a:r>
              <a:rPr lang="ko-KR" altLang="en-US" dirty="0" smtClean="0"/>
              <a:t>과 </a:t>
            </a:r>
            <a:r>
              <a:rPr lang="en-US" altLang="ko-KR" dirty="0" err="1" smtClean="0"/>
              <a:t>num</a:t>
            </a:r>
            <a:r>
              <a:rPr lang="ko-KR" altLang="en-US" dirty="0" smtClean="0"/>
              <a:t>은 서로 다른 변수이다</a:t>
            </a:r>
            <a:r>
              <a:rPr lang="en-US" altLang="ko-KR" dirty="0" smtClean="0"/>
              <a:t>.</a:t>
            </a:r>
          </a:p>
          <a:p>
            <a:pPr marL="342900" indent="-342900">
              <a:buAutoNum type="arabicParenR"/>
            </a:pPr>
            <a:endParaRPr lang="en-US" altLang="ko-KR" dirty="0"/>
          </a:p>
          <a:p>
            <a:pPr marL="342900" indent="-342900">
              <a:buAutoNum type="arabicParenR"/>
            </a:pPr>
            <a:r>
              <a:rPr lang="ko-KR" altLang="en-US" dirty="0" smtClean="0"/>
              <a:t>변수의 이름은 숫자로 시작 할 수 없고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키워드로 변수의 이름을 사용할 수 없다</a:t>
            </a:r>
            <a:r>
              <a:rPr lang="en-US" altLang="ko-KR" dirty="0" smtClean="0"/>
              <a:t>.</a:t>
            </a:r>
          </a:p>
          <a:p>
            <a:pPr marL="342900" indent="-342900">
              <a:buAutoNum type="arabicParenR"/>
            </a:pPr>
            <a:endParaRPr lang="en-US" altLang="ko-KR" dirty="0"/>
          </a:p>
          <a:p>
            <a:pPr marL="342900" indent="-342900">
              <a:buAutoNum type="arabicParenR"/>
            </a:pPr>
            <a:r>
              <a:rPr lang="ko-KR" altLang="en-US" dirty="0" smtClean="0"/>
              <a:t>변수이름 사이에 공백이 삽입될 수 없다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4165600" y="1184656"/>
            <a:ext cx="157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i</a:t>
            </a:r>
            <a:r>
              <a:rPr lang="en-US" altLang="ko-KR" dirty="0" err="1" smtClean="0"/>
              <a:t>nt</a:t>
            </a:r>
            <a:r>
              <a:rPr lang="en-US" altLang="ko-KR" dirty="0" smtClean="0"/>
              <a:t>  </a:t>
            </a:r>
            <a:r>
              <a:rPr lang="en-US" altLang="ko-KR" dirty="0" err="1" smtClean="0"/>
              <a:t>i</a:t>
            </a:r>
            <a:r>
              <a:rPr lang="en-US" altLang="ko-KR" dirty="0" smtClean="0"/>
              <a:t>  ;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629400" y="4787900"/>
            <a:ext cx="2590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pinMode</a:t>
            </a:r>
            <a:r>
              <a:rPr lang="en-US" altLang="ko-KR" dirty="0" smtClean="0"/>
              <a:t>(8, OUTPUT);</a:t>
            </a:r>
          </a:p>
          <a:p>
            <a:endParaRPr lang="en-US" altLang="ko-KR" dirty="0"/>
          </a:p>
          <a:p>
            <a:r>
              <a:rPr lang="en-US" altLang="ko-KR" dirty="0" err="1"/>
              <a:t>digitalWrite</a:t>
            </a:r>
            <a:r>
              <a:rPr lang="en-US" altLang="ko-KR" dirty="0"/>
              <a:t>(8,HIGH) ;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21890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" grpId="0"/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슬라이드 번호 개체 틀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754DB-6752-4F8B-AE34-D7A9B2B9A7F8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188447" cy="1006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125" y="1188863"/>
            <a:ext cx="10191750" cy="540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0625" y="6435725"/>
            <a:ext cx="2111375" cy="422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49471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_x339007808" descr="EMB00001128161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"/>
          <a:stretch>
            <a:fillRect/>
          </a:stretch>
        </p:blipFill>
        <p:spPr bwMode="auto">
          <a:xfrm>
            <a:off x="10944224" y="6457776"/>
            <a:ext cx="1106488" cy="263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슬라이드 번호 개체 틀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754DB-6752-4F8B-AE34-D7A9B2B9A7F8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331634" y="1006252"/>
            <a:ext cx="6285940" cy="726141"/>
          </a:xfrm>
          <a:prstGeom prst="rect">
            <a:avLst/>
          </a:prstGeom>
          <a:ln>
            <a:solidFill>
              <a:srgbClr val="77ADF8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fontAlgn="base"/>
            <a:r>
              <a:rPr lang="en-US" altLang="ko-KR" sz="2400" b="1" dirty="0" smtClean="0"/>
              <a:t>2.3.1 </a:t>
            </a:r>
            <a:r>
              <a:rPr lang="ko-KR" altLang="en-US" sz="2400" b="1" dirty="0" smtClean="0"/>
              <a:t>변수의</a:t>
            </a:r>
            <a:r>
              <a:rPr lang="en-US" altLang="ko-KR" sz="2400" b="1" dirty="0" smtClean="0"/>
              <a:t> </a:t>
            </a:r>
            <a:r>
              <a:rPr lang="ko-KR" altLang="en-US" sz="2400" b="1" dirty="0" err="1" smtClean="0"/>
              <a:t>자료형</a:t>
            </a:r>
            <a:r>
              <a:rPr lang="ko-KR" altLang="en-US" sz="2400" b="1" dirty="0" smtClean="0"/>
              <a:t> </a:t>
            </a:r>
            <a:r>
              <a:rPr lang="en-US" altLang="ko-KR" sz="2400" b="1" dirty="0" smtClean="0"/>
              <a:t> </a:t>
            </a:r>
            <a:r>
              <a:rPr lang="ko-KR" altLang="en-US" sz="2400" b="1" dirty="0" smtClean="0"/>
              <a:t> </a:t>
            </a:r>
            <a:endParaRPr lang="en-US" altLang="ko-KR" sz="2400" b="1" dirty="0"/>
          </a:p>
        </p:txBody>
      </p:sp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188447" cy="1006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34" y="1973263"/>
            <a:ext cx="9248775" cy="410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51353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슬라이드 번호 개체 틀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754DB-6752-4F8B-AE34-D7A9B2B9A7F8}" type="slidenum">
              <a:rPr lang="ko-KR" altLang="en-US" smtClean="0"/>
              <a:t>21</a:t>
            </a:fld>
            <a:endParaRPr lang="ko-KR" altLang="en-US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188447" cy="1006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0625" y="6435725"/>
            <a:ext cx="2111375" cy="422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851" y="1485900"/>
            <a:ext cx="10635192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03200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슬라이드 번호 개체 틀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754DB-6752-4F8B-AE34-D7A9B2B9A7F8}" type="slidenum">
              <a:rPr lang="ko-KR" altLang="en-US" smtClean="0"/>
              <a:t>22</a:t>
            </a:fld>
            <a:endParaRPr lang="ko-KR" altLang="en-US"/>
          </a:p>
        </p:txBody>
      </p:sp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188447" cy="1006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948" y="1403349"/>
            <a:ext cx="9938569" cy="190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13860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슬라이드 번호 개체 틀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754DB-6752-4F8B-AE34-D7A9B2B9A7F8}" type="slidenum">
              <a:rPr lang="ko-KR" altLang="en-US" smtClean="0"/>
              <a:t>23</a:t>
            </a:fld>
            <a:endParaRPr lang="ko-KR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4223" y="1606488"/>
            <a:ext cx="5485653" cy="40122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188447" cy="1006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01831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슬라이드 번호 개체 틀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754DB-6752-4F8B-AE34-D7A9B2B9A7F8}" type="slidenum">
              <a:rPr lang="ko-KR" altLang="en-US" smtClean="0"/>
              <a:t>24</a:t>
            </a:fld>
            <a:endParaRPr lang="ko-KR" altLang="en-US"/>
          </a:p>
        </p:txBody>
      </p:sp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188447" cy="1006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314700" y="1110734"/>
            <a:ext cx="472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/>
              <a:t>Serial (</a:t>
            </a:r>
            <a:r>
              <a:rPr lang="ko-KR" altLang="en-US" sz="2400" b="1" dirty="0" smtClean="0"/>
              <a:t>직렬</a:t>
            </a:r>
            <a:r>
              <a:rPr lang="en-US" altLang="ko-KR" sz="2400" b="1" dirty="0" smtClean="0"/>
              <a:t>) </a:t>
            </a:r>
            <a:r>
              <a:rPr lang="ko-KR" altLang="en-US" sz="2400" b="1" dirty="0" smtClean="0"/>
              <a:t>통신</a:t>
            </a:r>
            <a:r>
              <a:rPr lang="en-US" altLang="ko-KR" sz="2400" b="1" dirty="0" smtClean="0"/>
              <a:t> </a:t>
            </a:r>
            <a:endParaRPr lang="ko-KR" altLang="en-US" sz="2400" b="1" dirty="0"/>
          </a:p>
        </p:txBody>
      </p:sp>
      <p:pic>
        <p:nvPicPr>
          <p:cNvPr id="3" name="Picture 2" descr="C:\Program Files (x86)\Microsoft Office\MEDIA\CAGCAT10\j0285750.wm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8386" y="2616200"/>
            <a:ext cx="2622530" cy="1611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0920" y="263461"/>
            <a:ext cx="1977621" cy="14855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8" name="직선 화살표 연결선 17"/>
          <p:cNvCxnSpPr/>
          <p:nvPr/>
        </p:nvCxnSpPr>
        <p:spPr>
          <a:xfrm flipV="1">
            <a:off x="4020457" y="3085649"/>
            <a:ext cx="3309257" cy="9524"/>
          </a:xfrm>
          <a:prstGeom prst="straightConnector1">
            <a:avLst/>
          </a:prstGeom>
          <a:ln w="571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4415" y="2195287"/>
            <a:ext cx="3708253" cy="27122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아래쪽 화살표 3"/>
          <p:cNvSpPr/>
          <p:nvPr/>
        </p:nvSpPr>
        <p:spPr>
          <a:xfrm>
            <a:off x="8538415" y="1749042"/>
            <a:ext cx="302792" cy="433579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7528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188447" cy="1006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314700" y="1110734"/>
            <a:ext cx="472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/>
              <a:t>Serial (</a:t>
            </a:r>
            <a:r>
              <a:rPr lang="ko-KR" altLang="en-US" sz="2400" b="1" dirty="0" smtClean="0"/>
              <a:t>직렬</a:t>
            </a:r>
            <a:r>
              <a:rPr lang="en-US" altLang="ko-KR" sz="2400" b="1" dirty="0" smtClean="0"/>
              <a:t>) </a:t>
            </a:r>
            <a:r>
              <a:rPr lang="ko-KR" altLang="en-US" sz="2400" b="1" dirty="0" smtClean="0"/>
              <a:t>통신</a:t>
            </a:r>
            <a:r>
              <a:rPr lang="en-US" altLang="ko-KR" sz="2400" b="1" dirty="0" smtClean="0"/>
              <a:t> </a:t>
            </a:r>
            <a:endParaRPr lang="ko-KR" altLang="en-US" sz="2400" b="1" dirty="0"/>
          </a:p>
        </p:txBody>
      </p:sp>
      <p:pic>
        <p:nvPicPr>
          <p:cNvPr id="3" name="Picture 2" descr="C:\Program Files (x86)\Microsoft Office\MEDIA\CAGCAT10\j0285750.wm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8386" y="2616200"/>
            <a:ext cx="2622530" cy="1611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8800" y="2579055"/>
            <a:ext cx="1977621" cy="14855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" name="직선 화살표 연결선 9"/>
          <p:cNvCxnSpPr/>
          <p:nvPr/>
        </p:nvCxnSpPr>
        <p:spPr>
          <a:xfrm>
            <a:off x="4076700" y="3022600"/>
            <a:ext cx="2832100" cy="0"/>
          </a:xfrm>
          <a:prstGeom prst="straightConnector1">
            <a:avLst/>
          </a:prstGeom>
          <a:ln w="28575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>
            <a:stCxn id="11" idx="1"/>
          </p:cNvCxnSpPr>
          <p:nvPr/>
        </p:nvCxnSpPr>
        <p:spPr>
          <a:xfrm flipH="1" flipV="1">
            <a:off x="4191000" y="3321845"/>
            <a:ext cx="2717800" cy="1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/>
          <p:nvPr/>
        </p:nvCxnSpPr>
        <p:spPr>
          <a:xfrm flipV="1">
            <a:off x="3952875" y="3695701"/>
            <a:ext cx="3162300" cy="9524"/>
          </a:xfrm>
          <a:prstGeom prst="straightConnector1">
            <a:avLst/>
          </a:prstGeom>
          <a:ln w="28575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5419725" y="3695701"/>
            <a:ext cx="0" cy="21907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5075720" y="3879971"/>
            <a:ext cx="688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GND</a:t>
            </a:r>
            <a:endParaRPr lang="ko-KR" alt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3952875" y="2653268"/>
            <a:ext cx="611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0070C0"/>
                </a:solidFill>
              </a:rPr>
              <a:t>TXD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467023" y="3237353"/>
            <a:ext cx="611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TXD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457854" y="2653268"/>
            <a:ext cx="630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R</a:t>
            </a:r>
            <a:r>
              <a:rPr lang="en-US" altLang="ko-KR" dirty="0" smtClean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XD</a:t>
            </a:r>
            <a:endParaRPr lang="ko-KR" altLang="en-US" dirty="0">
              <a:ln>
                <a:solidFill>
                  <a:srgbClr val="00B0F0"/>
                </a:solidFill>
              </a:ln>
              <a:solidFill>
                <a:srgbClr val="0070C0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952875" y="3022600"/>
            <a:ext cx="630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R</a:t>
            </a:r>
            <a:r>
              <a:rPr lang="en-US" altLang="ko-KR" dirty="0" smtClean="0">
                <a:solidFill>
                  <a:srgbClr val="FF0000"/>
                </a:solidFill>
              </a:rPr>
              <a:t>XD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5381" y="4419600"/>
            <a:ext cx="3206221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0225" y="4419599"/>
            <a:ext cx="3206221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3112" y="5255580"/>
            <a:ext cx="330041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8985" y="5215260"/>
            <a:ext cx="330041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703091" y="6057666"/>
            <a:ext cx="37802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err="1"/>
              <a:t>b</a:t>
            </a:r>
            <a:r>
              <a:rPr lang="en-US" altLang="ko-KR" sz="2000" b="1" dirty="0" err="1" smtClean="0"/>
              <a:t>audrate</a:t>
            </a:r>
            <a:r>
              <a:rPr lang="en-US" altLang="ko-KR" sz="2000" b="1" dirty="0" smtClean="0"/>
              <a:t> [bit/sec]</a:t>
            </a:r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440088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슬라이드 번호 개체 틀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754DB-6752-4F8B-AE34-D7A9B2B9A7F8}" type="slidenum">
              <a:rPr lang="ko-KR" altLang="en-US" smtClean="0"/>
              <a:t>26</a:t>
            </a:fld>
            <a:endParaRPr lang="ko-KR" altLang="en-US"/>
          </a:p>
        </p:txBody>
      </p:sp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188447" cy="1006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317612" y="3530158"/>
            <a:ext cx="93980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dirty="0"/>
              <a:t>◆ </a:t>
            </a:r>
            <a:r>
              <a:rPr lang="en-US" altLang="ko-KR" dirty="0" err="1"/>
              <a:t>Serial.begin</a:t>
            </a:r>
            <a:r>
              <a:rPr lang="en-US" altLang="ko-KR" dirty="0"/>
              <a:t>() : </a:t>
            </a:r>
            <a:r>
              <a:rPr lang="ko-KR" altLang="en-US" dirty="0"/>
              <a:t>시리얼 통신 속도를 지정해 주는 함수이다</a:t>
            </a:r>
            <a:r>
              <a:rPr lang="en-US" altLang="ko-KR" dirty="0"/>
              <a:t>.</a:t>
            </a:r>
            <a:endParaRPr lang="ko-KR" altLang="en-US" dirty="0"/>
          </a:p>
          <a:p>
            <a:pPr fontAlgn="base">
              <a:lnSpc>
                <a:spcPct val="150000"/>
              </a:lnSpc>
            </a:pPr>
            <a:r>
              <a:rPr lang="ko-KR" altLang="en-US" dirty="0"/>
              <a:t>◆ </a:t>
            </a:r>
            <a:r>
              <a:rPr lang="en-US" altLang="ko-KR" dirty="0" err="1"/>
              <a:t>Serial.print</a:t>
            </a:r>
            <a:r>
              <a:rPr lang="en-US" altLang="ko-KR" dirty="0"/>
              <a:t>() : </a:t>
            </a:r>
            <a:r>
              <a:rPr lang="ko-KR" altLang="en-US" dirty="0"/>
              <a:t>변수 또는 문자를 넣으면 시리얼 창에 문자로 출력해 주는 함수이다</a:t>
            </a:r>
          </a:p>
          <a:p>
            <a:pPr fontAlgn="base">
              <a:lnSpc>
                <a:spcPct val="150000"/>
              </a:lnSpc>
            </a:pPr>
            <a:r>
              <a:rPr lang="ko-KR" altLang="en-US" dirty="0"/>
              <a:t>◆ </a:t>
            </a:r>
            <a:r>
              <a:rPr lang="en-US" altLang="ko-KR" dirty="0" err="1"/>
              <a:t>Serial.println</a:t>
            </a:r>
            <a:r>
              <a:rPr lang="en-US" altLang="ko-KR" dirty="0"/>
              <a:t>() : </a:t>
            </a:r>
            <a:r>
              <a:rPr lang="en-US" altLang="ko-KR" dirty="0" err="1"/>
              <a:t>Serial.print</a:t>
            </a:r>
            <a:r>
              <a:rPr lang="en-US" altLang="ko-KR" dirty="0"/>
              <a:t>() </a:t>
            </a:r>
            <a:r>
              <a:rPr lang="ko-KR" altLang="en-US" dirty="0"/>
              <a:t>함수의 기능에 </a:t>
            </a:r>
            <a:r>
              <a:rPr lang="ko-KR" altLang="en-US" dirty="0" err="1"/>
              <a:t>줄넘김</a:t>
            </a:r>
            <a:r>
              <a:rPr lang="ko-KR" altLang="en-US" dirty="0"/>
              <a:t> 문자를 추가로 붙여준 함수이다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568" y="1233963"/>
            <a:ext cx="10491900" cy="20093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40220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슬라이드 번호 개체 틀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754DB-6752-4F8B-AE34-D7A9B2B9A7F8}" type="slidenum">
              <a:rPr lang="ko-KR" altLang="en-US" smtClean="0"/>
              <a:t>27</a:t>
            </a:fld>
            <a:endParaRPr lang="ko-KR" altLang="en-US"/>
          </a:p>
        </p:txBody>
      </p:sp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188447" cy="1006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517" y="1419225"/>
            <a:ext cx="10429407" cy="197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384894" y="3594099"/>
            <a:ext cx="8955016" cy="2169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dirty="0"/>
              <a:t>◆ </a:t>
            </a:r>
            <a:r>
              <a:rPr lang="en-US" altLang="ko-KR" dirty="0" err="1"/>
              <a:t>Serial.available</a:t>
            </a:r>
            <a:r>
              <a:rPr lang="en-US" altLang="ko-KR" dirty="0"/>
              <a:t>() : PC</a:t>
            </a:r>
            <a:r>
              <a:rPr lang="ko-KR" altLang="en-US" dirty="0"/>
              <a:t>로부터 시리얼 데이터가 입력되었는지를 알아보는 함수이다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pPr fontAlgn="base">
              <a:lnSpc>
                <a:spcPct val="150000"/>
              </a:lnSpc>
            </a:pPr>
            <a:r>
              <a:rPr lang="en-US" altLang="ko-KR" dirty="0"/>
              <a:t> </a:t>
            </a:r>
            <a:r>
              <a:rPr lang="en-US" altLang="ko-KR" dirty="0" smtClean="0"/>
              <a:t>   PC</a:t>
            </a:r>
            <a:r>
              <a:rPr lang="ko-KR" altLang="en-US" dirty="0" smtClean="0"/>
              <a:t>와는 </a:t>
            </a:r>
            <a:r>
              <a:rPr lang="en-US" altLang="ko-KR" dirty="0" smtClean="0"/>
              <a:t>0</a:t>
            </a:r>
            <a:r>
              <a:rPr lang="ko-KR" altLang="en-US" dirty="0" err="1"/>
              <a:t>번핀</a:t>
            </a:r>
            <a:r>
              <a:rPr lang="en-US" altLang="ko-KR" dirty="0"/>
              <a:t>(RX)</a:t>
            </a:r>
            <a:r>
              <a:rPr lang="ko-KR" altLang="en-US" dirty="0"/>
              <a:t>와 </a:t>
            </a:r>
            <a:r>
              <a:rPr lang="en-US" altLang="ko-KR" dirty="0"/>
              <a:t>1</a:t>
            </a:r>
            <a:r>
              <a:rPr lang="ko-KR" altLang="en-US" dirty="0" err="1"/>
              <a:t>번핀</a:t>
            </a:r>
            <a:r>
              <a:rPr lang="en-US" altLang="ko-KR" dirty="0"/>
              <a:t>(TX)</a:t>
            </a:r>
            <a:r>
              <a:rPr lang="ko-KR" altLang="en-US" dirty="0"/>
              <a:t>가 연결되어 있는 상태이다</a:t>
            </a:r>
            <a:r>
              <a:rPr lang="en-US" altLang="ko-KR" dirty="0"/>
              <a:t>.</a:t>
            </a:r>
            <a:endParaRPr lang="ko-KR" altLang="en-US" dirty="0"/>
          </a:p>
          <a:p>
            <a:pPr fontAlgn="base">
              <a:lnSpc>
                <a:spcPct val="150000"/>
              </a:lnSpc>
            </a:pPr>
            <a:r>
              <a:rPr lang="ko-KR" altLang="en-US" dirty="0"/>
              <a:t>◆ </a:t>
            </a:r>
            <a:r>
              <a:rPr lang="en-US" altLang="ko-KR" dirty="0" err="1"/>
              <a:t>Serial.parseInt</a:t>
            </a:r>
            <a:r>
              <a:rPr lang="en-US" altLang="ko-KR" dirty="0"/>
              <a:t>() : PC</a:t>
            </a:r>
            <a:r>
              <a:rPr lang="ko-KR" altLang="en-US" dirty="0"/>
              <a:t>에서 시리얼로 정수 숫자를 입력해 주는 함수이다</a:t>
            </a:r>
            <a:r>
              <a:rPr lang="en-US" altLang="ko-KR" dirty="0"/>
              <a:t>.</a:t>
            </a:r>
            <a:endParaRPr lang="ko-KR" altLang="en-US" dirty="0"/>
          </a:p>
          <a:p>
            <a:pPr fontAlgn="base">
              <a:lnSpc>
                <a:spcPct val="150000"/>
              </a:lnSpc>
            </a:pPr>
            <a:r>
              <a:rPr lang="ko-KR" altLang="en-US" dirty="0"/>
              <a:t>◆ </a:t>
            </a:r>
            <a:r>
              <a:rPr lang="en-US" altLang="ko-KR" dirty="0" err="1"/>
              <a:t>Serial.parseFloat</a:t>
            </a:r>
            <a:r>
              <a:rPr lang="en-US" altLang="ko-KR" dirty="0"/>
              <a:t>() : PC</a:t>
            </a:r>
            <a:r>
              <a:rPr lang="ko-KR" altLang="en-US" dirty="0"/>
              <a:t>에서 시리얼로 실수 숫자를 입력해 주는 함수이다</a:t>
            </a:r>
            <a:r>
              <a:rPr lang="en-US" altLang="ko-KR" dirty="0"/>
              <a:t>.</a:t>
            </a:r>
            <a:endParaRPr lang="ko-KR" altLang="en-US" dirty="0"/>
          </a:p>
          <a:p>
            <a:pPr>
              <a:lnSpc>
                <a:spcPct val="150000"/>
              </a:lnSpc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40149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슬라이드 번호 개체 틀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754DB-6752-4F8B-AE34-D7A9B2B9A7F8}" type="slidenum">
              <a:rPr lang="ko-KR" altLang="en-US" smtClean="0"/>
              <a:t>28</a:t>
            </a:fld>
            <a:endParaRPr lang="ko-KR" altLang="en-US"/>
          </a:p>
        </p:txBody>
      </p:sp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188447" cy="1006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1331634" y="1006252"/>
            <a:ext cx="6285940" cy="726141"/>
          </a:xfrm>
          <a:prstGeom prst="rect">
            <a:avLst/>
          </a:prstGeom>
          <a:ln>
            <a:solidFill>
              <a:srgbClr val="77ADF8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fontAlgn="base"/>
            <a:r>
              <a:rPr lang="en-US" altLang="ko-KR" sz="2400" b="1" dirty="0" smtClean="0"/>
              <a:t>2.3.2 </a:t>
            </a:r>
            <a:r>
              <a:rPr lang="ko-KR" altLang="en-US" sz="2400" b="1" dirty="0" smtClean="0"/>
              <a:t>지역변수</a:t>
            </a:r>
            <a:r>
              <a:rPr lang="en-US" altLang="ko-KR" sz="2400" b="1" dirty="0" smtClean="0"/>
              <a:t>, </a:t>
            </a:r>
            <a:r>
              <a:rPr lang="ko-KR" altLang="en-US" sz="2400" b="1" dirty="0" smtClean="0"/>
              <a:t>전역변수  </a:t>
            </a:r>
            <a:r>
              <a:rPr lang="en-US" altLang="ko-KR" sz="2400" b="1" dirty="0" smtClean="0"/>
              <a:t> </a:t>
            </a:r>
            <a:r>
              <a:rPr lang="ko-KR" altLang="en-US" sz="2400" b="1" dirty="0" smtClean="0"/>
              <a:t> </a:t>
            </a:r>
            <a:endParaRPr lang="en-US" altLang="ko-KR" sz="2400" b="1" dirty="0"/>
          </a:p>
        </p:txBody>
      </p:sp>
      <p:sp>
        <p:nvSpPr>
          <p:cNvPr id="2" name="직사각형 1"/>
          <p:cNvSpPr/>
          <p:nvPr/>
        </p:nvSpPr>
        <p:spPr>
          <a:xfrm>
            <a:off x="1480457" y="2162629"/>
            <a:ext cx="4093029" cy="44002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6618514" y="2162629"/>
            <a:ext cx="4093029" cy="44002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1480457" y="2162629"/>
            <a:ext cx="4093029" cy="52251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6618513" y="2162629"/>
            <a:ext cx="4093029" cy="52251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685142" y="2239220"/>
            <a:ext cx="20465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지역변수 선언 </a:t>
            </a:r>
            <a:endParaRPr lang="ko-KR" altLang="en-US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7617574" y="2214211"/>
            <a:ext cx="20465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전</a:t>
            </a:r>
            <a:r>
              <a:rPr lang="ko-KR" altLang="en-US" b="1" dirty="0" smtClean="0"/>
              <a:t>역변수 선언 </a:t>
            </a:r>
            <a:endParaRPr lang="ko-KR" alt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1756228" y="3004457"/>
            <a:ext cx="230777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v</a:t>
            </a:r>
            <a:r>
              <a:rPr lang="en-US" altLang="ko-KR" dirty="0" smtClean="0"/>
              <a:t>oid</a:t>
            </a:r>
            <a:r>
              <a:rPr lang="ko-KR" altLang="en-US" dirty="0" smtClean="0"/>
              <a:t> </a:t>
            </a:r>
            <a:r>
              <a:rPr lang="en-US" altLang="ko-KR" dirty="0" smtClean="0"/>
              <a:t>setup( ) </a:t>
            </a:r>
          </a:p>
          <a:p>
            <a:r>
              <a:rPr lang="en-US" altLang="ko-KR" dirty="0" smtClean="0"/>
              <a:t>{</a:t>
            </a:r>
          </a:p>
          <a:p>
            <a:r>
              <a:rPr lang="en-US" altLang="ko-KR" dirty="0" smtClean="0"/>
              <a:t>}</a:t>
            </a:r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/>
              <a:t>v</a:t>
            </a:r>
            <a:r>
              <a:rPr lang="en-US" altLang="ko-KR" dirty="0" smtClean="0"/>
              <a:t>oid loop()</a:t>
            </a:r>
          </a:p>
          <a:p>
            <a:r>
              <a:rPr lang="en-US" altLang="ko-KR" dirty="0" smtClean="0"/>
              <a:t>{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 x1, x2 ;</a:t>
            </a:r>
          </a:p>
          <a:p>
            <a:endParaRPr lang="en-US" altLang="ko-KR" dirty="0"/>
          </a:p>
          <a:p>
            <a:r>
              <a:rPr lang="en-US" altLang="ko-KR" dirty="0" smtClean="0"/>
              <a:t>   //  </a:t>
            </a:r>
            <a:r>
              <a:rPr lang="ko-KR" altLang="en-US" dirty="0" smtClean="0"/>
              <a:t>프로그램 내용</a:t>
            </a:r>
            <a:r>
              <a:rPr lang="en-US" altLang="ko-KR" dirty="0" smtClean="0"/>
              <a:t>  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}</a:t>
            </a:r>
          </a:p>
          <a:p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6850743" y="2869594"/>
            <a:ext cx="2307771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int</a:t>
            </a:r>
            <a:r>
              <a:rPr lang="en-US" altLang="ko-KR" dirty="0"/>
              <a:t> x1, x2 ;</a:t>
            </a:r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void</a:t>
            </a:r>
            <a:r>
              <a:rPr lang="ko-KR" altLang="en-US" dirty="0" smtClean="0"/>
              <a:t> </a:t>
            </a:r>
            <a:r>
              <a:rPr lang="en-US" altLang="ko-KR" dirty="0" smtClean="0"/>
              <a:t>setup( ) </a:t>
            </a:r>
          </a:p>
          <a:p>
            <a:r>
              <a:rPr lang="en-US" altLang="ko-KR" dirty="0" smtClean="0"/>
              <a:t>{</a:t>
            </a:r>
          </a:p>
          <a:p>
            <a:r>
              <a:rPr lang="en-US" altLang="ko-KR" dirty="0" smtClean="0"/>
              <a:t>}</a:t>
            </a:r>
          </a:p>
          <a:p>
            <a:endParaRPr lang="en-US" altLang="ko-KR" dirty="0"/>
          </a:p>
          <a:p>
            <a:r>
              <a:rPr lang="en-US" altLang="ko-KR" dirty="0"/>
              <a:t>v</a:t>
            </a:r>
            <a:r>
              <a:rPr lang="en-US" altLang="ko-KR" dirty="0" smtClean="0"/>
              <a:t>oid loop()</a:t>
            </a:r>
          </a:p>
          <a:p>
            <a:r>
              <a:rPr lang="en-US" altLang="ko-KR" dirty="0" smtClean="0"/>
              <a:t>{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// </a:t>
            </a:r>
            <a:r>
              <a:rPr lang="ko-KR" altLang="en-US" dirty="0" smtClean="0"/>
              <a:t>프로그램 내용 </a:t>
            </a:r>
            <a:endParaRPr lang="en-US" altLang="ko-KR" dirty="0"/>
          </a:p>
          <a:p>
            <a:r>
              <a:rPr lang="en-US" altLang="ko-KR" dirty="0" smtClean="0"/>
              <a:t>     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}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84690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슬라이드 번호 개체 틀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754DB-6752-4F8B-AE34-D7A9B2B9A7F8}" type="slidenum">
              <a:rPr lang="ko-KR" altLang="en-US" smtClean="0"/>
              <a:t>29</a:t>
            </a:fld>
            <a:endParaRPr lang="ko-KR" altLang="en-US"/>
          </a:p>
        </p:txBody>
      </p:sp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188447" cy="1006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306" y="1409246"/>
            <a:ext cx="10626068" cy="1929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67713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슬라이드 번호 개체 틀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754DB-6752-4F8B-AE34-D7A9B2B9A7F8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188447" cy="1006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8423" y="841772"/>
            <a:ext cx="6709520" cy="53919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0625" y="6435725"/>
            <a:ext cx="2111375" cy="422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54137"/>
            <a:ext cx="2244321" cy="168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직선 화살표 연결선 4"/>
          <p:cNvCxnSpPr/>
          <p:nvPr/>
        </p:nvCxnSpPr>
        <p:spPr>
          <a:xfrm>
            <a:off x="2244321" y="2070100"/>
            <a:ext cx="1222779" cy="381000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8315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슬라이드 번호 개체 틀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754DB-6752-4F8B-AE34-D7A9B2B9A7F8}" type="slidenum">
              <a:rPr lang="ko-KR" altLang="en-US" smtClean="0"/>
              <a:t>30</a:t>
            </a:fld>
            <a:endParaRPr lang="ko-KR" altLang="en-US"/>
          </a:p>
        </p:txBody>
      </p:sp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188447" cy="1006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703" y="1367745"/>
            <a:ext cx="10477726" cy="20186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96679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슬라이드 번호 개체 틀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754DB-6752-4F8B-AE34-D7A9B2B9A7F8}" type="slidenum">
              <a:rPr lang="ko-KR" altLang="en-US" smtClean="0"/>
              <a:t>31</a:t>
            </a:fld>
            <a:endParaRPr lang="ko-KR" altLang="en-US"/>
          </a:p>
        </p:txBody>
      </p:sp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188447" cy="1006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413" y="1378772"/>
            <a:ext cx="10212387" cy="1987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96679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슬라이드 번호 개체 틀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754DB-6752-4F8B-AE34-D7A9B2B9A7F8}" type="slidenum">
              <a:rPr lang="ko-KR" altLang="en-US" smtClean="0"/>
              <a:t>32</a:t>
            </a:fld>
            <a:endParaRPr lang="ko-KR" altLang="en-US"/>
          </a:p>
        </p:txBody>
      </p:sp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188447" cy="1006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331634" y="1006252"/>
            <a:ext cx="6285940" cy="726141"/>
          </a:xfrm>
          <a:prstGeom prst="rect">
            <a:avLst/>
          </a:prstGeom>
          <a:ln>
            <a:solidFill>
              <a:srgbClr val="77ADF8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fontAlgn="base"/>
            <a:r>
              <a:rPr lang="ko-KR" altLang="en-US" sz="2800" b="1" dirty="0" smtClean="0"/>
              <a:t>연습문제 </a:t>
            </a:r>
            <a:r>
              <a:rPr lang="en-US" altLang="ko-KR" sz="2800" b="1" dirty="0" smtClean="0"/>
              <a:t> </a:t>
            </a:r>
            <a:r>
              <a:rPr lang="ko-KR" altLang="en-US" sz="2800" b="1" dirty="0" smtClean="0"/>
              <a:t> </a:t>
            </a:r>
            <a:endParaRPr lang="en-US" altLang="ko-KR" sz="2800" b="1" dirty="0"/>
          </a:p>
        </p:txBody>
      </p:sp>
      <p:sp>
        <p:nvSpPr>
          <p:cNvPr id="2" name="TextBox 1"/>
          <p:cNvSpPr txBox="1"/>
          <p:nvPr/>
        </p:nvSpPr>
        <p:spPr>
          <a:xfrm>
            <a:off x="1331634" y="2090057"/>
            <a:ext cx="1011645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ko-KR" sz="2000" b="1" dirty="0" smtClean="0"/>
              <a:t>PC</a:t>
            </a:r>
            <a:r>
              <a:rPr lang="ko-KR" altLang="en-US" sz="2000" b="1" dirty="0"/>
              <a:t>의 시리얼모니터 창에서 두 개의 정수를 </a:t>
            </a:r>
            <a:r>
              <a:rPr lang="ko-KR" altLang="en-US" sz="2000" b="1" dirty="0" smtClean="0"/>
              <a:t>입력하여</a:t>
            </a:r>
            <a:r>
              <a:rPr lang="en-US" altLang="ko-KR" sz="2000" b="1" dirty="0" smtClean="0"/>
              <a:t>, </a:t>
            </a:r>
            <a:r>
              <a:rPr lang="ko-KR" altLang="en-US" sz="2000" b="1" dirty="0"/>
              <a:t>대장장이 스마트 보드</a:t>
            </a:r>
            <a:r>
              <a:rPr lang="en-US" altLang="ko-KR" sz="2000" b="1" dirty="0"/>
              <a:t>(UNO)</a:t>
            </a:r>
            <a:r>
              <a:rPr lang="ko-KR" altLang="en-US" sz="2000" b="1" dirty="0"/>
              <a:t>에 </a:t>
            </a:r>
            <a:r>
              <a:rPr lang="ko-KR" altLang="en-US" sz="2000" b="1" dirty="0" smtClean="0"/>
              <a:t>전송하고 </a:t>
            </a:r>
            <a:r>
              <a:rPr lang="ko-KR" altLang="en-US" sz="2000" b="1" dirty="0"/>
              <a:t>대장장이 스마트 보드</a:t>
            </a:r>
            <a:r>
              <a:rPr lang="en-US" altLang="ko-KR" sz="2000" b="1" dirty="0"/>
              <a:t>(UNO)</a:t>
            </a:r>
            <a:r>
              <a:rPr lang="ko-KR" altLang="en-US" sz="2000" b="1" dirty="0"/>
              <a:t>에서는 이 두 개의 정수 값을 더하여 다시 </a:t>
            </a:r>
            <a:r>
              <a:rPr lang="en-US" altLang="ko-KR" sz="2000" b="1" dirty="0"/>
              <a:t>PC</a:t>
            </a:r>
            <a:r>
              <a:rPr lang="ko-KR" altLang="en-US" sz="2000" b="1" dirty="0"/>
              <a:t>로 전송하는 프로그램을 작성해 보도록 하자</a:t>
            </a:r>
            <a:r>
              <a:rPr lang="en-US" altLang="ko-KR" sz="2000" b="1" dirty="0" smtClean="0"/>
              <a:t>.</a:t>
            </a:r>
            <a:endParaRPr lang="ko-KR" altLang="en-US" sz="20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1291771" y="3875314"/>
            <a:ext cx="10464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base">
              <a:lnSpc>
                <a:spcPct val="150000"/>
              </a:lnSpc>
            </a:pPr>
            <a:r>
              <a:rPr lang="en-US" altLang="ko-KR" sz="2000" b="1" dirty="0"/>
              <a:t>2. PC</a:t>
            </a:r>
            <a:r>
              <a:rPr lang="ko-KR" altLang="en-US" sz="2000" b="1" dirty="0"/>
              <a:t>의 시리얼모니터 창에서 한 개의 정수와 한 개의 실수를 입력하여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대장장이 </a:t>
            </a:r>
            <a:r>
              <a:rPr lang="ko-KR" altLang="en-US" sz="2000" b="1" dirty="0" smtClean="0"/>
              <a:t>스마트</a:t>
            </a:r>
            <a:r>
              <a:rPr lang="en-US" altLang="ko-KR" sz="2000" b="1" dirty="0" smtClean="0"/>
              <a:t>    </a:t>
            </a:r>
          </a:p>
          <a:p>
            <a:pPr algn="just" fontAlgn="base">
              <a:lnSpc>
                <a:spcPct val="150000"/>
              </a:lnSpc>
            </a:pPr>
            <a:r>
              <a:rPr lang="ko-KR" altLang="en-US" sz="2000" b="1" dirty="0" smtClean="0"/>
              <a:t>   보드</a:t>
            </a:r>
            <a:r>
              <a:rPr lang="en-US" altLang="ko-KR" sz="2000" b="1" dirty="0"/>
              <a:t>(UNO)</a:t>
            </a:r>
            <a:r>
              <a:rPr lang="ko-KR" altLang="en-US" sz="2000" b="1" dirty="0"/>
              <a:t>에 전송하고 대장장이 스마트 보드</a:t>
            </a:r>
            <a:r>
              <a:rPr lang="en-US" altLang="ko-KR" sz="2000" b="1" dirty="0"/>
              <a:t>(UNO)</a:t>
            </a:r>
            <a:r>
              <a:rPr lang="ko-KR" altLang="en-US" sz="2000" b="1" dirty="0"/>
              <a:t>에서는 이 두 수의 값을 더한 실수 </a:t>
            </a:r>
            <a:r>
              <a:rPr lang="ko-KR" altLang="en-US" sz="2000" b="1" dirty="0" smtClean="0"/>
              <a:t>           </a:t>
            </a:r>
            <a:endParaRPr lang="en-US" altLang="ko-KR" sz="2000" b="1" dirty="0" smtClean="0"/>
          </a:p>
          <a:p>
            <a:pPr algn="just" fontAlgn="base">
              <a:lnSpc>
                <a:spcPct val="150000"/>
              </a:lnSpc>
            </a:pPr>
            <a:r>
              <a:rPr lang="en-US" altLang="ko-KR" sz="2000" b="1" dirty="0"/>
              <a:t> </a:t>
            </a:r>
            <a:r>
              <a:rPr lang="en-US" altLang="ko-KR" sz="2000" b="1" dirty="0" smtClean="0"/>
              <a:t>  </a:t>
            </a:r>
            <a:r>
              <a:rPr lang="ko-KR" altLang="en-US" sz="2000" b="1" dirty="0" smtClean="0"/>
              <a:t>값을 </a:t>
            </a:r>
            <a:r>
              <a:rPr lang="ko-KR" altLang="en-US" sz="2000" b="1" dirty="0"/>
              <a:t>다시 </a:t>
            </a:r>
            <a:r>
              <a:rPr lang="en-US" altLang="ko-KR" sz="2000" b="1" dirty="0"/>
              <a:t>PC</a:t>
            </a:r>
            <a:r>
              <a:rPr lang="ko-KR" altLang="en-US" sz="2000" b="1" dirty="0"/>
              <a:t>로 전송하는 프로그램을 작성해 보도록 하자</a:t>
            </a:r>
            <a:r>
              <a:rPr lang="en-US" altLang="ko-KR" sz="2000" b="1" dirty="0"/>
              <a:t>.</a:t>
            </a:r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396679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슬라이드 번호 개체 틀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754DB-6752-4F8B-AE34-D7A9B2B9A7F8}" type="slidenum">
              <a:rPr lang="ko-KR" altLang="en-US" smtClean="0"/>
              <a:t>33</a:t>
            </a:fld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213130" y="1130300"/>
            <a:ext cx="6285940" cy="726141"/>
          </a:xfrm>
          <a:prstGeom prst="rect">
            <a:avLst/>
          </a:prstGeom>
          <a:ln>
            <a:solidFill>
              <a:srgbClr val="77ADF8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fontAlgn="base"/>
            <a:r>
              <a:rPr lang="ko-KR" altLang="en-US" sz="2800" b="1" dirty="0" smtClean="0"/>
              <a:t>제 </a:t>
            </a:r>
            <a:r>
              <a:rPr lang="en-US" altLang="ko-KR" sz="2800" b="1" dirty="0"/>
              <a:t>3</a:t>
            </a:r>
            <a:r>
              <a:rPr lang="ko-KR" altLang="en-US" sz="2800" b="1" dirty="0" smtClean="0"/>
              <a:t>장</a:t>
            </a:r>
            <a:r>
              <a:rPr lang="en-US" altLang="ko-KR" sz="2800" b="1" dirty="0" smtClean="0"/>
              <a:t> </a:t>
            </a:r>
            <a:r>
              <a:rPr lang="ko-KR" altLang="en-US" sz="2800" b="1" dirty="0" smtClean="0"/>
              <a:t>연산자 </a:t>
            </a:r>
            <a:endParaRPr lang="en-US" altLang="ko-KR" sz="2800" b="1" dirty="0"/>
          </a:p>
        </p:txBody>
      </p:sp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188447" cy="1006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213130" y="2083583"/>
            <a:ext cx="2328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3.1.1 </a:t>
            </a:r>
            <a:r>
              <a:rPr lang="ko-KR" altLang="en-US" b="1" dirty="0" smtClean="0"/>
              <a:t>산술연산자</a:t>
            </a:r>
            <a:endParaRPr lang="ko-KR" altLang="en-US" b="1" dirty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963470"/>
              </p:ext>
            </p:extLst>
          </p:nvPr>
        </p:nvGraphicFramePr>
        <p:xfrm>
          <a:off x="1451429" y="2627082"/>
          <a:ext cx="9318172" cy="3236688"/>
        </p:xfrm>
        <a:graphic>
          <a:graphicData uri="http://schemas.openxmlformats.org/drawingml/2006/table">
            <a:tbl>
              <a:tblPr/>
              <a:tblGrid>
                <a:gridCol w="1770742"/>
                <a:gridCol w="1092452"/>
                <a:gridCol w="2167485"/>
                <a:gridCol w="2167485"/>
                <a:gridCol w="2120008"/>
              </a:tblGrid>
              <a:tr h="53944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ea typeface="굴림"/>
                        </a:rPr>
                        <a:t>분류</a:t>
                      </a:r>
                      <a:endParaRPr lang="ko-KR" altLang="en-US" sz="11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DCC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>
                          <a:solidFill>
                            <a:srgbClr val="000000"/>
                          </a:solidFill>
                          <a:effectLst/>
                          <a:ea typeface="굴림"/>
                        </a:rPr>
                        <a:t>연산자</a:t>
                      </a:r>
                      <a:endParaRPr lang="ko-KR" altLang="en-US" sz="110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DCC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>
                          <a:solidFill>
                            <a:srgbClr val="000000"/>
                          </a:solidFill>
                          <a:effectLst/>
                          <a:ea typeface="굴림"/>
                        </a:rPr>
                        <a:t>의미</a:t>
                      </a:r>
                      <a:endParaRPr lang="ko-KR" altLang="en-US" sz="110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DCC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>
                          <a:solidFill>
                            <a:srgbClr val="000000"/>
                          </a:solidFill>
                          <a:effectLst/>
                          <a:ea typeface="굴림"/>
                        </a:rPr>
                        <a:t>예제</a:t>
                      </a:r>
                      <a:endParaRPr lang="ko-KR" altLang="en-US" sz="110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DCC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>
                          <a:solidFill>
                            <a:srgbClr val="000000"/>
                          </a:solidFill>
                          <a:effectLst/>
                          <a:ea typeface="굴림"/>
                        </a:rPr>
                        <a:t>결과</a:t>
                      </a:r>
                      <a:endParaRPr lang="ko-KR" altLang="en-US" sz="110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DCC1"/>
                    </a:solidFill>
                  </a:tcPr>
                </a:tc>
              </a:tr>
              <a:tr h="539448">
                <a:tc rowSpan="5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spc="0" dirty="0">
                          <a:solidFill>
                            <a:srgbClr val="000000"/>
                          </a:solidFill>
                          <a:effectLst/>
                          <a:ea typeface="굴림"/>
                        </a:rPr>
                        <a:t>산술 연산자</a:t>
                      </a:r>
                      <a:endParaRPr lang="ko-KR" altLang="en-US" sz="1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800" kern="0" spc="0" dirty="0" smtClean="0">
                        <a:solidFill>
                          <a:srgbClr val="000000"/>
                        </a:solidFill>
                        <a:effectLst/>
                        <a:latin typeface="굴림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800" kern="0" spc="0" dirty="0" smtClean="0">
                          <a:solidFill>
                            <a:srgbClr val="000000"/>
                          </a:solidFill>
                          <a:effectLst/>
                          <a:latin typeface="굴림"/>
                        </a:rPr>
                        <a:t>( </a:t>
                      </a:r>
                      <a:r>
                        <a:rPr lang="en-US" altLang="ko-KR" sz="1800" kern="0" spc="0" dirty="0" err="1" smtClean="0">
                          <a:solidFill>
                            <a:srgbClr val="000000"/>
                          </a:solidFill>
                          <a:effectLst/>
                          <a:latin typeface="굴림"/>
                        </a:rPr>
                        <a:t>int</a:t>
                      </a:r>
                      <a:r>
                        <a:rPr lang="en-US" altLang="ko-KR" sz="1800" kern="0" spc="0" dirty="0" smtClean="0">
                          <a:solidFill>
                            <a:srgbClr val="000000"/>
                          </a:solidFill>
                          <a:effectLst/>
                          <a:latin typeface="굴림"/>
                        </a:rPr>
                        <a:t> a=10</a:t>
                      </a:r>
                      <a:r>
                        <a:rPr lang="en-US" altLang="ko-KR" sz="1800" kern="0" spc="0" dirty="0">
                          <a:solidFill>
                            <a:srgbClr val="000000"/>
                          </a:solidFill>
                          <a:effectLst/>
                          <a:latin typeface="굴림"/>
                        </a:rPr>
                        <a:t>, b=4</a:t>
                      </a:r>
                      <a:r>
                        <a:rPr lang="ko-KR" altLang="en-US" sz="1800" kern="0" spc="0" dirty="0">
                          <a:solidFill>
                            <a:srgbClr val="000000"/>
                          </a:solidFill>
                          <a:effectLst/>
                          <a:ea typeface="굴림"/>
                        </a:rPr>
                        <a:t>로 </a:t>
                      </a:r>
                      <a:r>
                        <a:rPr lang="en-US" altLang="ko-KR" sz="1800" kern="0" spc="0" dirty="0">
                          <a:solidFill>
                            <a:srgbClr val="000000"/>
                          </a:solidFill>
                          <a:effectLst/>
                          <a:latin typeface="굴림"/>
                        </a:rPr>
                        <a:t>r</a:t>
                      </a:r>
                      <a:r>
                        <a:rPr lang="ko-KR" altLang="en-US" sz="1800" kern="0" spc="0" dirty="0">
                          <a:solidFill>
                            <a:srgbClr val="000000"/>
                          </a:solidFill>
                          <a:effectLst/>
                          <a:ea typeface="굴림"/>
                        </a:rPr>
                        <a:t>를 구하는 </a:t>
                      </a:r>
                      <a:r>
                        <a:rPr lang="ko-KR" altLang="en-US" sz="1800" kern="0" spc="0" dirty="0" smtClean="0">
                          <a:solidFill>
                            <a:srgbClr val="000000"/>
                          </a:solidFill>
                          <a:effectLst/>
                          <a:ea typeface="굴림"/>
                        </a:rPr>
                        <a:t>예제</a:t>
                      </a:r>
                      <a:r>
                        <a:rPr lang="en-US" altLang="ko-KR" sz="1800" kern="0" spc="0" dirty="0" smtClean="0">
                          <a:solidFill>
                            <a:srgbClr val="000000"/>
                          </a:solidFill>
                          <a:effectLst/>
                          <a:ea typeface="굴림"/>
                        </a:rPr>
                        <a:t>)</a:t>
                      </a: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0" dirty="0">
                          <a:solidFill>
                            <a:srgbClr val="000000"/>
                          </a:solidFill>
                          <a:effectLst/>
                          <a:latin typeface="굴림"/>
                        </a:rPr>
                        <a:t>+</a:t>
                      </a:r>
                      <a:endParaRPr lang="en-US" sz="2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spc="0">
                          <a:solidFill>
                            <a:srgbClr val="000000"/>
                          </a:solidFill>
                          <a:effectLst/>
                          <a:ea typeface="굴림"/>
                        </a:rPr>
                        <a:t>더하기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>
                          <a:solidFill>
                            <a:srgbClr val="000000"/>
                          </a:solidFill>
                          <a:effectLst/>
                          <a:latin typeface="굴림"/>
                        </a:rPr>
                        <a:t>r = a + b</a:t>
                      </a:r>
                      <a:endParaRPr lang="en-US" sz="1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>
                          <a:solidFill>
                            <a:srgbClr val="000000"/>
                          </a:solidFill>
                          <a:effectLst/>
                          <a:latin typeface="굴림"/>
                        </a:rPr>
                        <a:t>r = 14</a:t>
                      </a:r>
                      <a:endParaRPr lang="en-US" sz="1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3944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0" dirty="0">
                          <a:solidFill>
                            <a:srgbClr val="000000"/>
                          </a:solidFill>
                          <a:effectLst/>
                          <a:latin typeface="굴림"/>
                        </a:rPr>
                        <a:t>-</a:t>
                      </a:r>
                      <a:endParaRPr lang="en-US" sz="2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spc="0" dirty="0">
                          <a:solidFill>
                            <a:srgbClr val="000000"/>
                          </a:solidFill>
                          <a:effectLst/>
                          <a:ea typeface="굴림"/>
                        </a:rPr>
                        <a:t>빼기</a:t>
                      </a:r>
                      <a:endParaRPr lang="ko-KR" altLang="en-US" sz="1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>
                          <a:solidFill>
                            <a:srgbClr val="000000"/>
                          </a:solidFill>
                          <a:effectLst/>
                          <a:latin typeface="굴림"/>
                        </a:rPr>
                        <a:t>r = a - b</a:t>
                      </a:r>
                      <a:endParaRPr lang="en-US" sz="1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>
                          <a:solidFill>
                            <a:srgbClr val="000000"/>
                          </a:solidFill>
                          <a:effectLst/>
                          <a:latin typeface="굴림"/>
                        </a:rPr>
                        <a:t>r = 6</a:t>
                      </a:r>
                      <a:endParaRPr lang="en-US" sz="1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3944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0" dirty="0">
                          <a:solidFill>
                            <a:srgbClr val="000000"/>
                          </a:solidFill>
                          <a:effectLst/>
                          <a:latin typeface="굴림"/>
                        </a:rPr>
                        <a:t>*</a:t>
                      </a:r>
                      <a:endParaRPr lang="en-US" sz="2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spc="0" dirty="0">
                          <a:solidFill>
                            <a:srgbClr val="000000"/>
                          </a:solidFill>
                          <a:effectLst/>
                          <a:ea typeface="굴림"/>
                        </a:rPr>
                        <a:t>곱하기</a:t>
                      </a:r>
                      <a:endParaRPr lang="ko-KR" altLang="en-US" sz="1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 dirty="0">
                          <a:solidFill>
                            <a:srgbClr val="000000"/>
                          </a:solidFill>
                          <a:effectLst/>
                          <a:latin typeface="굴림"/>
                        </a:rPr>
                        <a:t>r = a * b</a:t>
                      </a:r>
                      <a:endParaRPr lang="en-US" sz="1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>
                          <a:solidFill>
                            <a:srgbClr val="000000"/>
                          </a:solidFill>
                          <a:effectLst/>
                          <a:latin typeface="굴림"/>
                        </a:rPr>
                        <a:t>r = 40</a:t>
                      </a:r>
                      <a:endParaRPr lang="en-US" sz="1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3944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0">
                          <a:solidFill>
                            <a:srgbClr val="000000"/>
                          </a:solidFill>
                          <a:effectLst/>
                          <a:latin typeface="굴림"/>
                        </a:rPr>
                        <a:t>/</a:t>
                      </a:r>
                      <a:endParaRPr lang="en-US" sz="2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spc="0" dirty="0">
                          <a:solidFill>
                            <a:srgbClr val="000000"/>
                          </a:solidFill>
                          <a:effectLst/>
                          <a:ea typeface="굴림"/>
                        </a:rPr>
                        <a:t>나누기</a:t>
                      </a:r>
                      <a:endParaRPr lang="ko-KR" altLang="en-US" sz="1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 dirty="0">
                          <a:solidFill>
                            <a:srgbClr val="000000"/>
                          </a:solidFill>
                          <a:effectLst/>
                          <a:latin typeface="굴림"/>
                        </a:rPr>
                        <a:t>r = a / b</a:t>
                      </a:r>
                      <a:endParaRPr lang="en-US" sz="1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 dirty="0">
                          <a:solidFill>
                            <a:srgbClr val="000000"/>
                          </a:solidFill>
                          <a:effectLst/>
                          <a:latin typeface="굴림"/>
                        </a:rPr>
                        <a:t>r = 2</a:t>
                      </a:r>
                      <a:endParaRPr lang="en-US" sz="1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3944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0" dirty="0">
                          <a:solidFill>
                            <a:srgbClr val="000000"/>
                          </a:solidFill>
                          <a:effectLst/>
                          <a:latin typeface="굴림"/>
                        </a:rPr>
                        <a:t>%</a:t>
                      </a:r>
                      <a:endParaRPr lang="en-US" sz="2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spc="0" dirty="0">
                          <a:solidFill>
                            <a:srgbClr val="000000"/>
                          </a:solidFill>
                          <a:effectLst/>
                          <a:ea typeface="굴림"/>
                        </a:rPr>
                        <a:t>나머지</a:t>
                      </a:r>
                      <a:endParaRPr lang="ko-KR" altLang="en-US" sz="1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 dirty="0">
                          <a:solidFill>
                            <a:srgbClr val="000000"/>
                          </a:solidFill>
                          <a:effectLst/>
                          <a:latin typeface="굴림"/>
                        </a:rPr>
                        <a:t>r = a % b</a:t>
                      </a:r>
                      <a:endParaRPr lang="en-US" sz="1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 dirty="0">
                          <a:solidFill>
                            <a:srgbClr val="000000"/>
                          </a:solidFill>
                          <a:effectLst/>
                          <a:latin typeface="굴림"/>
                        </a:rPr>
                        <a:t>r = 2</a:t>
                      </a:r>
                      <a:endParaRPr lang="en-US" sz="1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2568575" y="308927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7877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슬라이드 번호 개체 틀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754DB-6752-4F8B-AE34-D7A9B2B9A7F8}" type="slidenum">
              <a:rPr lang="ko-KR" altLang="en-US" smtClean="0"/>
              <a:t>34</a:t>
            </a:fld>
            <a:endParaRPr lang="ko-KR" altLang="en-US"/>
          </a:p>
        </p:txBody>
      </p:sp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188447" cy="1006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841" y="1639359"/>
            <a:ext cx="10679075" cy="19456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88926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슬라이드 번호 개체 틀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754DB-6752-4F8B-AE34-D7A9B2B9A7F8}" type="slidenum">
              <a:rPr lang="ko-KR" altLang="en-US" smtClean="0"/>
              <a:t>35</a:t>
            </a:fld>
            <a:endParaRPr lang="ko-KR" altLang="en-US"/>
          </a:p>
        </p:txBody>
      </p:sp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188447" cy="1006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765867" y="1473983"/>
            <a:ext cx="2328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3.1.2 </a:t>
            </a:r>
            <a:r>
              <a:rPr lang="ko-KR" altLang="en-US" b="1" dirty="0"/>
              <a:t> </a:t>
            </a:r>
            <a:r>
              <a:rPr lang="ko-KR" altLang="en-US" b="1" dirty="0" smtClean="0"/>
              <a:t>대입 연산자</a:t>
            </a:r>
            <a:endParaRPr lang="ko-KR" altLang="en-US" b="1" dirty="0"/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2568575" y="293687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981" y="2166938"/>
            <a:ext cx="11295045" cy="31017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88896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슬라이드 번호 개체 틀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754DB-6752-4F8B-AE34-D7A9B2B9A7F8}" type="slidenum">
              <a:rPr lang="ko-KR" altLang="en-US" smtClean="0"/>
              <a:t>36</a:t>
            </a:fld>
            <a:endParaRPr lang="ko-KR" altLang="en-US"/>
          </a:p>
        </p:txBody>
      </p:sp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188447" cy="1006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841" y="1396320"/>
            <a:ext cx="10766172" cy="20290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95048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슬라이드 번호 개체 틀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754DB-6752-4F8B-AE34-D7A9B2B9A7F8}" type="slidenum">
              <a:rPr lang="ko-KR" altLang="en-US" smtClean="0"/>
              <a:t>37</a:t>
            </a:fld>
            <a:endParaRPr lang="ko-KR" altLang="en-US"/>
          </a:p>
        </p:txBody>
      </p:sp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188447" cy="1006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765867" y="1473983"/>
            <a:ext cx="2328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3.1.3 </a:t>
            </a:r>
            <a:r>
              <a:rPr lang="ko-KR" altLang="en-US" b="1" dirty="0" smtClean="0"/>
              <a:t> 증감 연산자</a:t>
            </a:r>
            <a:endParaRPr lang="ko-KR" altLang="en-US" b="1" dirty="0"/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2568575" y="293687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2251802"/>
              </p:ext>
            </p:extLst>
          </p:nvPr>
        </p:nvGraphicFramePr>
        <p:xfrm>
          <a:off x="963295" y="2178684"/>
          <a:ext cx="8790304" cy="3105150"/>
        </p:xfrm>
        <a:graphic>
          <a:graphicData uri="http://schemas.openxmlformats.org/drawingml/2006/table">
            <a:tbl>
              <a:tblPr/>
              <a:tblGrid>
                <a:gridCol w="3100705"/>
                <a:gridCol w="1074057"/>
                <a:gridCol w="943429"/>
                <a:gridCol w="1741714"/>
                <a:gridCol w="1930399"/>
              </a:tblGrid>
              <a:tr h="39738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400" b="1" kern="0" spc="0" dirty="0">
                          <a:solidFill>
                            <a:srgbClr val="000000"/>
                          </a:solidFill>
                          <a:effectLst/>
                          <a:ea typeface="굴림"/>
                        </a:rPr>
                        <a:t>분류</a:t>
                      </a:r>
                      <a:endParaRPr lang="ko-KR" altLang="en-US" sz="24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DCC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400" b="1" kern="0" spc="0">
                          <a:solidFill>
                            <a:srgbClr val="000000"/>
                          </a:solidFill>
                          <a:effectLst/>
                          <a:ea typeface="굴림"/>
                        </a:rPr>
                        <a:t>연산자</a:t>
                      </a:r>
                      <a:endParaRPr lang="ko-KR" altLang="en-US" sz="240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DCC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400" b="1" kern="0" spc="0">
                          <a:solidFill>
                            <a:srgbClr val="000000"/>
                          </a:solidFill>
                          <a:effectLst/>
                          <a:ea typeface="굴림"/>
                        </a:rPr>
                        <a:t>의미</a:t>
                      </a:r>
                      <a:endParaRPr lang="ko-KR" altLang="en-US" sz="240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DCC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400" b="1" kern="0" spc="0">
                          <a:solidFill>
                            <a:srgbClr val="000000"/>
                          </a:solidFill>
                          <a:effectLst/>
                          <a:ea typeface="굴림"/>
                        </a:rPr>
                        <a:t>예제</a:t>
                      </a:r>
                      <a:endParaRPr lang="ko-KR" altLang="en-US" sz="240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DCC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400" b="1" kern="0" spc="0">
                          <a:solidFill>
                            <a:srgbClr val="000000"/>
                          </a:solidFill>
                          <a:effectLst/>
                          <a:ea typeface="굴림"/>
                        </a:rPr>
                        <a:t>결과</a:t>
                      </a:r>
                      <a:endParaRPr lang="ko-KR" altLang="en-US" sz="240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DCC1"/>
                    </a:solidFill>
                  </a:tcPr>
                </a:tc>
              </a:tr>
              <a:tr h="397383">
                <a:tc rowSpan="4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400" kern="0" spc="0" dirty="0">
                          <a:solidFill>
                            <a:srgbClr val="000000"/>
                          </a:solidFill>
                          <a:effectLst/>
                          <a:ea typeface="굴림"/>
                        </a:rPr>
                        <a:t>증감 연산자</a:t>
                      </a:r>
                      <a:endParaRPr lang="ko-KR" altLang="en-US" sz="24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400" kern="0" spc="0" dirty="0">
                          <a:solidFill>
                            <a:srgbClr val="000000"/>
                          </a:solidFill>
                          <a:effectLst/>
                          <a:latin typeface="굴림"/>
                        </a:rPr>
                        <a:t>(</a:t>
                      </a:r>
                      <a:r>
                        <a:rPr lang="en-US" altLang="ko-KR" sz="2400" kern="0" spc="0" dirty="0" err="1">
                          <a:solidFill>
                            <a:srgbClr val="000000"/>
                          </a:solidFill>
                          <a:effectLst/>
                          <a:latin typeface="굴림"/>
                        </a:rPr>
                        <a:t>int</a:t>
                      </a:r>
                      <a:r>
                        <a:rPr lang="en-US" altLang="ko-KR" sz="2400" kern="0" spc="0" dirty="0">
                          <a:solidFill>
                            <a:srgbClr val="000000"/>
                          </a:solidFill>
                          <a:effectLst/>
                          <a:latin typeface="굴림"/>
                        </a:rPr>
                        <a:t> a=10 </a:t>
                      </a:r>
                      <a:r>
                        <a:rPr lang="ko-KR" altLang="en-US" sz="2400" kern="0" spc="0" dirty="0">
                          <a:solidFill>
                            <a:srgbClr val="000000"/>
                          </a:solidFill>
                          <a:effectLst/>
                          <a:ea typeface="굴림"/>
                        </a:rPr>
                        <a:t>로 </a:t>
                      </a:r>
                      <a:r>
                        <a:rPr lang="en-US" altLang="ko-KR" sz="2400" kern="0" spc="0" dirty="0">
                          <a:solidFill>
                            <a:srgbClr val="000000"/>
                          </a:solidFill>
                          <a:effectLst/>
                          <a:latin typeface="굴림"/>
                        </a:rPr>
                        <a:t>r</a:t>
                      </a:r>
                      <a:r>
                        <a:rPr lang="ko-KR" altLang="en-US" sz="2400" kern="0" spc="0" dirty="0">
                          <a:solidFill>
                            <a:srgbClr val="000000"/>
                          </a:solidFill>
                          <a:effectLst/>
                          <a:ea typeface="굴림"/>
                        </a:rPr>
                        <a:t>를 구하는 예제</a:t>
                      </a:r>
                      <a:r>
                        <a:rPr lang="en-US" altLang="ko-KR" sz="2400" kern="0" spc="0" dirty="0">
                          <a:solidFill>
                            <a:srgbClr val="000000"/>
                          </a:solidFill>
                          <a:effectLst/>
                          <a:latin typeface="굴림"/>
                        </a:rPr>
                        <a:t>)</a:t>
                      </a:r>
                      <a:endParaRPr lang="ko-KR" altLang="en-US" sz="24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0" spc="0" dirty="0">
                          <a:solidFill>
                            <a:srgbClr val="000000"/>
                          </a:solidFill>
                          <a:effectLst/>
                          <a:latin typeface="굴림"/>
                        </a:rPr>
                        <a:t>++</a:t>
                      </a:r>
                      <a:endParaRPr lang="en-US" sz="24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0" spc="0" dirty="0">
                          <a:solidFill>
                            <a:srgbClr val="000000"/>
                          </a:solidFill>
                          <a:effectLst/>
                          <a:latin typeface="굴림"/>
                        </a:rPr>
                        <a:t>+1</a:t>
                      </a:r>
                      <a:endParaRPr lang="en-US" sz="24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0" spc="0">
                          <a:solidFill>
                            <a:srgbClr val="000000"/>
                          </a:solidFill>
                          <a:effectLst/>
                          <a:latin typeface="굴림"/>
                        </a:rPr>
                        <a:t>r = a++ </a:t>
                      </a:r>
                      <a:endParaRPr lang="en-US" sz="24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0" spc="0">
                          <a:solidFill>
                            <a:srgbClr val="000000"/>
                          </a:solidFill>
                          <a:effectLst/>
                          <a:latin typeface="굴림"/>
                        </a:rPr>
                        <a:t>r = 10</a:t>
                      </a:r>
                      <a:endParaRPr lang="en-US" sz="24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738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0" spc="0" dirty="0">
                          <a:solidFill>
                            <a:srgbClr val="000000"/>
                          </a:solidFill>
                          <a:effectLst/>
                          <a:latin typeface="굴림"/>
                        </a:rPr>
                        <a:t>r = ++a</a:t>
                      </a:r>
                      <a:endParaRPr lang="en-US" sz="24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0" spc="0">
                          <a:solidFill>
                            <a:srgbClr val="000000"/>
                          </a:solidFill>
                          <a:effectLst/>
                          <a:latin typeface="굴림"/>
                        </a:rPr>
                        <a:t>r = 11</a:t>
                      </a:r>
                      <a:endParaRPr lang="en-US" sz="24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738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0" spc="0">
                          <a:solidFill>
                            <a:srgbClr val="000000"/>
                          </a:solidFill>
                          <a:effectLst/>
                          <a:latin typeface="굴림"/>
                        </a:rPr>
                        <a:t>--</a:t>
                      </a:r>
                      <a:endParaRPr lang="en-US" sz="24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0" spc="0">
                          <a:solidFill>
                            <a:srgbClr val="000000"/>
                          </a:solidFill>
                          <a:effectLst/>
                          <a:latin typeface="굴림"/>
                        </a:rPr>
                        <a:t>-1</a:t>
                      </a:r>
                      <a:endParaRPr lang="en-US" sz="24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0" spc="0" dirty="0">
                          <a:solidFill>
                            <a:srgbClr val="000000"/>
                          </a:solidFill>
                          <a:effectLst/>
                          <a:latin typeface="굴림"/>
                        </a:rPr>
                        <a:t>r= a-- </a:t>
                      </a:r>
                      <a:endParaRPr lang="en-US" sz="24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0" spc="0" dirty="0">
                          <a:solidFill>
                            <a:srgbClr val="000000"/>
                          </a:solidFill>
                          <a:effectLst/>
                          <a:latin typeface="굴림"/>
                        </a:rPr>
                        <a:t>r= 10</a:t>
                      </a:r>
                      <a:endParaRPr lang="en-US" sz="24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738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0" spc="0">
                          <a:solidFill>
                            <a:srgbClr val="000000"/>
                          </a:solidFill>
                          <a:effectLst/>
                          <a:latin typeface="굴림"/>
                        </a:rPr>
                        <a:t>r = --a</a:t>
                      </a:r>
                      <a:endParaRPr lang="en-US" sz="24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0" spc="0" dirty="0">
                          <a:solidFill>
                            <a:srgbClr val="000000"/>
                          </a:solidFill>
                          <a:effectLst/>
                          <a:latin typeface="굴림"/>
                        </a:rPr>
                        <a:t>r = 9</a:t>
                      </a:r>
                      <a:endParaRPr lang="en-US" sz="24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2352675" y="324167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547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슬라이드 번호 개체 틀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754DB-6752-4F8B-AE34-D7A9B2B9A7F8}" type="slidenum">
              <a:rPr lang="ko-KR" altLang="en-US" smtClean="0"/>
              <a:t>38</a:t>
            </a:fld>
            <a:endParaRPr lang="ko-KR" altLang="en-US"/>
          </a:p>
        </p:txBody>
      </p:sp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188447" cy="1006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2568575" y="293687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2352675" y="324167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539" y="1275896"/>
            <a:ext cx="10551060" cy="18895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93704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슬라이드 번호 개체 틀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754DB-6752-4F8B-AE34-D7A9B2B9A7F8}" type="slidenum">
              <a:rPr lang="ko-KR" altLang="en-US" smtClean="0"/>
              <a:t>39</a:t>
            </a:fld>
            <a:endParaRPr lang="ko-KR" altLang="en-US"/>
          </a:p>
        </p:txBody>
      </p:sp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188447" cy="1006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765867" y="1473983"/>
            <a:ext cx="2328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3.1.4 </a:t>
            </a:r>
            <a:r>
              <a:rPr lang="ko-KR" altLang="en-US" b="1" dirty="0" smtClean="0"/>
              <a:t> 관계 연산자</a:t>
            </a:r>
            <a:endParaRPr lang="ko-KR" altLang="en-US" b="1" dirty="0"/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2568575" y="293687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2352675" y="324167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474" y="1993899"/>
            <a:ext cx="10425425" cy="28393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13071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슬라이드 번호 개체 틀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754DB-6752-4F8B-AE34-D7A9B2B9A7F8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188447" cy="1006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0625" y="6435725"/>
            <a:ext cx="2111375" cy="422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9803" y="1062038"/>
            <a:ext cx="6437535" cy="4945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48315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슬라이드 번호 개체 틀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754DB-6752-4F8B-AE34-D7A9B2B9A7F8}" type="slidenum">
              <a:rPr lang="ko-KR" altLang="en-US" smtClean="0"/>
              <a:t>40</a:t>
            </a:fld>
            <a:endParaRPr lang="ko-KR" altLang="en-US"/>
          </a:p>
        </p:txBody>
      </p:sp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188447" cy="1006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2568575" y="293687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2352675" y="324167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282" y="1231900"/>
            <a:ext cx="10434824" cy="1933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1292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슬라이드 번호 개체 틀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754DB-6752-4F8B-AE34-D7A9B2B9A7F8}" type="slidenum">
              <a:rPr lang="ko-KR" altLang="en-US" smtClean="0"/>
              <a:t>41</a:t>
            </a:fld>
            <a:endParaRPr lang="ko-KR" altLang="en-US"/>
          </a:p>
        </p:txBody>
      </p:sp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188447" cy="1006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765867" y="1473983"/>
            <a:ext cx="2328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3.1.5 </a:t>
            </a:r>
            <a:r>
              <a:rPr lang="ko-KR" altLang="en-US" b="1" dirty="0" smtClean="0"/>
              <a:t> 논리 연산자</a:t>
            </a:r>
            <a:endParaRPr lang="ko-KR" altLang="en-US" b="1" dirty="0"/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2568575" y="293687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2352675" y="324167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177" y="1989137"/>
            <a:ext cx="9870250" cy="2684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20984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슬라이드 번호 개체 틀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754DB-6752-4F8B-AE34-D7A9B2B9A7F8}" type="slidenum">
              <a:rPr lang="ko-KR" altLang="en-US" smtClean="0"/>
              <a:t>42</a:t>
            </a:fld>
            <a:endParaRPr lang="ko-KR" altLang="en-US"/>
          </a:p>
        </p:txBody>
      </p:sp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188447" cy="1006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2568575" y="293687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2352675" y="324167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510" y="1349826"/>
            <a:ext cx="11254984" cy="2044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84386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슬라이드 번호 개체 틀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754DB-6752-4F8B-AE34-D7A9B2B9A7F8}" type="slidenum">
              <a:rPr lang="ko-KR" altLang="en-US" smtClean="0"/>
              <a:t>43</a:t>
            </a:fld>
            <a:endParaRPr lang="ko-KR" altLang="en-US"/>
          </a:p>
        </p:txBody>
      </p:sp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188447" cy="1006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765867" y="1473983"/>
            <a:ext cx="2328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3.1.6 </a:t>
            </a:r>
            <a:r>
              <a:rPr lang="ko-KR" altLang="en-US" b="1" dirty="0" smtClean="0"/>
              <a:t> 비트 연산자</a:t>
            </a:r>
            <a:endParaRPr lang="ko-KR" altLang="en-US" b="1" dirty="0"/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2568575" y="293687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3581639" y="1792516"/>
            <a:ext cx="598476" cy="4209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765867" y="2256972"/>
            <a:ext cx="1586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디지털 </a:t>
            </a:r>
            <a:endParaRPr lang="ko-KR" altLang="en-US" dirty="0"/>
          </a:p>
        </p:txBody>
      </p:sp>
      <p:cxnSp>
        <p:nvCxnSpPr>
          <p:cNvPr id="8" name="직선 화살표 연결선 7"/>
          <p:cNvCxnSpPr/>
          <p:nvPr/>
        </p:nvCxnSpPr>
        <p:spPr>
          <a:xfrm>
            <a:off x="2090057" y="2441638"/>
            <a:ext cx="1146629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3581639" y="2515961"/>
            <a:ext cx="598476" cy="4209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668725" y="1886857"/>
            <a:ext cx="424304" cy="3701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0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3668725" y="2541360"/>
            <a:ext cx="424304" cy="3701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581639" y="3165475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bit</a:t>
            </a:r>
            <a:endParaRPr lang="ko-KR" altLang="en-US" b="1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2109" y="1567089"/>
            <a:ext cx="6486525" cy="1009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7645639" y="3024743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byte</a:t>
            </a:r>
            <a:endParaRPr lang="ko-KR" altLang="en-US" b="1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2109" y="3619500"/>
            <a:ext cx="6448425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8784" y="4350885"/>
            <a:ext cx="6419850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1634" y="5048024"/>
            <a:ext cx="6438900" cy="39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08201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슬라이드 번호 개체 틀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754DB-6752-4F8B-AE34-D7A9B2B9A7F8}" type="slidenum">
              <a:rPr lang="ko-KR" altLang="en-US" smtClean="0"/>
              <a:t>44</a:t>
            </a:fld>
            <a:endParaRPr lang="ko-KR" altLang="en-US"/>
          </a:p>
        </p:txBody>
      </p:sp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188447" cy="1006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2568575" y="293687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0548" y="1006252"/>
            <a:ext cx="2404551" cy="57662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93571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슬라이드 번호 개체 틀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754DB-6752-4F8B-AE34-D7A9B2B9A7F8}" type="slidenum">
              <a:rPr lang="ko-KR" altLang="en-US" smtClean="0"/>
              <a:t>45</a:t>
            </a:fld>
            <a:endParaRPr lang="ko-KR" altLang="en-US"/>
          </a:p>
        </p:txBody>
      </p:sp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188447" cy="1006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2568575" y="293687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2352675" y="324167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108" name="Picture 1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5612" y="1556657"/>
            <a:ext cx="1685925" cy="180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796272" y="1121620"/>
            <a:ext cx="1116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b</a:t>
            </a:r>
            <a:r>
              <a:rPr lang="en-US" altLang="ko-KR" dirty="0" smtClean="0"/>
              <a:t>it AND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383593" y="1053815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b</a:t>
            </a:r>
            <a:r>
              <a:rPr lang="en-US" altLang="ko-KR" dirty="0" smtClean="0"/>
              <a:t>it OR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9279990" y="1102124"/>
            <a:ext cx="10779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b</a:t>
            </a:r>
            <a:r>
              <a:rPr lang="en-US" altLang="ko-KR" dirty="0" smtClean="0"/>
              <a:t>it XOR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pic>
        <p:nvPicPr>
          <p:cNvPr id="4110" name="Picture 1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2189" y="1529052"/>
            <a:ext cx="1533525" cy="173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11" name="Picture 1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8297" y="1470025"/>
            <a:ext cx="1438275" cy="177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08571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슬라이드 번호 개체 틀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754DB-6752-4F8B-AE34-D7A9B2B9A7F8}" type="slidenum">
              <a:rPr lang="ko-KR" altLang="en-US" smtClean="0"/>
              <a:t>46</a:t>
            </a:fld>
            <a:endParaRPr lang="ko-KR" altLang="en-US"/>
          </a:p>
        </p:txBody>
      </p:sp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188447" cy="1006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765867" y="1473983"/>
            <a:ext cx="2328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3.1.6 </a:t>
            </a:r>
            <a:r>
              <a:rPr lang="ko-KR" altLang="en-US" b="1" dirty="0" smtClean="0"/>
              <a:t> 비트 연산자</a:t>
            </a:r>
            <a:endParaRPr lang="ko-KR" altLang="en-US" b="1" dirty="0"/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2568575" y="293687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2352675" y="324167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121" y="1988458"/>
            <a:ext cx="9821168" cy="27026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867" y="4925560"/>
            <a:ext cx="1352550" cy="1419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0393" y="4935085"/>
            <a:ext cx="1362075" cy="140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9888" y="4935085"/>
            <a:ext cx="1190625" cy="1285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5" name="Picture 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2150" y="4935085"/>
            <a:ext cx="2676525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6" name="Picture 10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8824" y="5401809"/>
            <a:ext cx="2543175" cy="35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7" name="Picture 11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8824" y="5839960"/>
            <a:ext cx="26670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64941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슬라이드 번호 개체 틀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754DB-6752-4F8B-AE34-D7A9B2B9A7F8}" type="slidenum">
              <a:rPr lang="ko-KR" altLang="en-US" smtClean="0"/>
              <a:t>47</a:t>
            </a:fld>
            <a:endParaRPr lang="ko-KR" altLang="en-US"/>
          </a:p>
        </p:txBody>
      </p:sp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188447" cy="1006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2568575" y="293687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2352675" y="324167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180" y="1357539"/>
            <a:ext cx="10852534" cy="203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93783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슬라이드 번호 개체 틀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754DB-6752-4F8B-AE34-D7A9B2B9A7F8}" type="slidenum">
              <a:rPr lang="ko-KR" altLang="en-US" smtClean="0"/>
              <a:t>48</a:t>
            </a:fld>
            <a:endParaRPr lang="ko-KR" altLang="en-US"/>
          </a:p>
        </p:txBody>
      </p:sp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188447" cy="1006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331634" y="1006252"/>
            <a:ext cx="6285940" cy="726141"/>
          </a:xfrm>
          <a:prstGeom prst="rect">
            <a:avLst/>
          </a:prstGeom>
          <a:ln>
            <a:solidFill>
              <a:srgbClr val="77ADF8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fontAlgn="base"/>
            <a:r>
              <a:rPr lang="ko-KR" altLang="en-US" sz="2800" b="1" dirty="0" smtClean="0"/>
              <a:t>연습문제 </a:t>
            </a:r>
            <a:r>
              <a:rPr lang="en-US" altLang="ko-KR" sz="2800" b="1" dirty="0" smtClean="0"/>
              <a:t> </a:t>
            </a:r>
            <a:r>
              <a:rPr lang="ko-KR" altLang="en-US" sz="2800" b="1" dirty="0" smtClean="0"/>
              <a:t> </a:t>
            </a:r>
            <a:endParaRPr lang="en-US" altLang="ko-KR" sz="2800" b="1" dirty="0"/>
          </a:p>
        </p:txBody>
      </p:sp>
      <p:sp>
        <p:nvSpPr>
          <p:cNvPr id="2" name="TextBox 1"/>
          <p:cNvSpPr txBox="1"/>
          <p:nvPr/>
        </p:nvSpPr>
        <p:spPr>
          <a:xfrm>
            <a:off x="1331634" y="2090057"/>
            <a:ext cx="10116457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 fontAlgn="base">
              <a:lnSpc>
                <a:spcPct val="150000"/>
              </a:lnSpc>
              <a:buAutoNum type="arabicPeriod"/>
            </a:pPr>
            <a:r>
              <a:rPr lang="en-US" altLang="ko-KR" sz="2000" b="1" dirty="0" smtClean="0"/>
              <a:t>PC</a:t>
            </a:r>
            <a:r>
              <a:rPr lang="ko-KR" altLang="en-US" sz="2000" b="1" dirty="0"/>
              <a:t>의 시리얼모니터 창에서 직사각형의 가로길이</a:t>
            </a:r>
            <a:r>
              <a:rPr lang="en-US" altLang="ko-KR" sz="2000" b="1" dirty="0"/>
              <a:t>(w)</a:t>
            </a:r>
            <a:r>
              <a:rPr lang="ko-KR" altLang="en-US" sz="2000" b="1" dirty="0"/>
              <a:t>와 세로길이</a:t>
            </a:r>
            <a:r>
              <a:rPr lang="en-US" altLang="ko-KR" sz="2000" b="1" dirty="0"/>
              <a:t>(h)</a:t>
            </a:r>
            <a:r>
              <a:rPr lang="ko-KR" altLang="en-US" sz="2000" b="1" dirty="0"/>
              <a:t>를 </a:t>
            </a:r>
            <a:r>
              <a:rPr lang="ko-KR" altLang="en-US" sz="2000" b="1" dirty="0" smtClean="0"/>
              <a:t>입력 받아서 대장장이 </a:t>
            </a:r>
            <a:r>
              <a:rPr lang="ko-KR" altLang="en-US" sz="2000" b="1" dirty="0"/>
              <a:t>스마트</a:t>
            </a:r>
            <a:r>
              <a:rPr lang="en-US" altLang="ko-KR" sz="2000" b="1" dirty="0"/>
              <a:t>(UNO)</a:t>
            </a:r>
            <a:r>
              <a:rPr lang="ko-KR" altLang="en-US" sz="2000" b="1" dirty="0"/>
              <a:t>보드에 전송하고 대장장이 스마트 보드</a:t>
            </a:r>
            <a:r>
              <a:rPr lang="en-US" altLang="ko-KR" sz="2000" b="1" dirty="0"/>
              <a:t>(UNO)</a:t>
            </a:r>
            <a:r>
              <a:rPr lang="ko-KR" altLang="en-US" sz="2000" b="1" dirty="0"/>
              <a:t>에서는 직사각형의 둘레와 면적을 구하여 그 값을 다시 </a:t>
            </a:r>
            <a:r>
              <a:rPr lang="en-US" altLang="ko-KR" sz="2000" b="1" dirty="0"/>
              <a:t>PC</a:t>
            </a:r>
            <a:r>
              <a:rPr lang="ko-KR" altLang="en-US" sz="2000" b="1" dirty="0"/>
              <a:t>로 전송하는 프로그램을 작성해 보도록 하자</a:t>
            </a:r>
            <a:r>
              <a:rPr lang="en-US" altLang="ko-KR" sz="2000" b="1" dirty="0"/>
              <a:t>.</a:t>
            </a:r>
            <a:endParaRPr lang="ko-KR" altLang="en-US" sz="2000" b="1" dirty="0"/>
          </a:p>
          <a:p>
            <a:pPr algn="just" fontAlgn="base">
              <a:lnSpc>
                <a:spcPct val="150000"/>
              </a:lnSpc>
            </a:pPr>
            <a:r>
              <a:rPr lang="en-US" altLang="ko-KR" sz="2000" b="1" dirty="0"/>
              <a:t>(</a:t>
            </a:r>
            <a:r>
              <a:rPr lang="ko-KR" altLang="en-US" sz="2000" b="1" dirty="0"/>
              <a:t>힌트 </a:t>
            </a:r>
            <a:r>
              <a:rPr lang="en-US" altLang="ko-KR" sz="2000" b="1" dirty="0"/>
              <a:t>: </a:t>
            </a:r>
            <a:r>
              <a:rPr lang="ko-KR" altLang="en-US" sz="2000" b="1" dirty="0"/>
              <a:t>직사각형의 가로와 세로를 각각 </a:t>
            </a:r>
            <a:r>
              <a:rPr lang="en-US" altLang="ko-KR" sz="2000" b="1" dirty="0"/>
              <a:t>w</a:t>
            </a:r>
            <a:r>
              <a:rPr lang="ko-KR" altLang="en-US" sz="2000" b="1" dirty="0"/>
              <a:t>와 </a:t>
            </a:r>
            <a:r>
              <a:rPr lang="en-US" altLang="ko-KR" sz="2000" b="1" dirty="0"/>
              <a:t>h</a:t>
            </a:r>
            <a:r>
              <a:rPr lang="ko-KR" altLang="en-US" sz="2000" b="1" dirty="0"/>
              <a:t>라고 하면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직사각형의 면적은 </a:t>
            </a:r>
            <a:r>
              <a:rPr lang="en-US" altLang="ko-KR" sz="2000" b="1" dirty="0"/>
              <a:t>w*h</a:t>
            </a:r>
            <a:r>
              <a:rPr lang="ko-KR" altLang="en-US" sz="2000" b="1" dirty="0"/>
              <a:t>가 되고 둘레는 </a:t>
            </a:r>
            <a:r>
              <a:rPr lang="en-US" altLang="ko-KR" sz="2000" b="1" dirty="0"/>
              <a:t>2*(w*h)</a:t>
            </a:r>
            <a:r>
              <a:rPr lang="ko-KR" altLang="en-US" sz="2000" b="1" dirty="0"/>
              <a:t>가 된다</a:t>
            </a:r>
            <a:r>
              <a:rPr lang="en-US" altLang="ko-KR" sz="2000" b="1" dirty="0"/>
              <a:t>. </a:t>
            </a:r>
            <a:r>
              <a:rPr lang="ko-KR" altLang="en-US" sz="2000" b="1" dirty="0"/>
              <a:t>변수의 </a:t>
            </a:r>
            <a:r>
              <a:rPr lang="ko-KR" altLang="en-US" sz="2000" b="1" dirty="0" err="1"/>
              <a:t>자료형은</a:t>
            </a:r>
            <a:r>
              <a:rPr lang="ko-KR" altLang="en-US" sz="2000" b="1" dirty="0"/>
              <a:t> 정수를 저장할 수 있는 </a:t>
            </a:r>
            <a:r>
              <a:rPr lang="en-US" altLang="ko-KR" sz="2000" b="1" dirty="0" err="1"/>
              <a:t>int</a:t>
            </a:r>
            <a:r>
              <a:rPr lang="en-US" altLang="ko-KR" sz="2000" b="1" dirty="0"/>
              <a:t> </a:t>
            </a:r>
            <a:r>
              <a:rPr lang="ko-KR" altLang="en-US" sz="2000" b="1" dirty="0"/>
              <a:t>형으로 한다</a:t>
            </a:r>
            <a:r>
              <a:rPr lang="en-US" altLang="ko-KR" sz="2000" b="1" dirty="0"/>
              <a:t>. ) </a:t>
            </a:r>
            <a:endParaRPr lang="ko-KR" altLang="en-US" sz="2000" b="1" dirty="0"/>
          </a:p>
          <a:p>
            <a:pPr marL="457200" indent="-457200">
              <a:lnSpc>
                <a:spcPct val="150000"/>
              </a:lnSpc>
              <a:buAutoNum type="arabicPeriod"/>
            </a:pPr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454186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슬라이드 번호 개체 틀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754DB-6752-4F8B-AE34-D7A9B2B9A7F8}" type="slidenum">
              <a:rPr lang="ko-KR" altLang="en-US" smtClean="0"/>
              <a:t>49</a:t>
            </a:fld>
            <a:endParaRPr lang="ko-KR" altLang="en-US"/>
          </a:p>
        </p:txBody>
      </p:sp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188447" cy="1006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331634" y="1006252"/>
            <a:ext cx="6285940" cy="726141"/>
          </a:xfrm>
          <a:prstGeom prst="rect">
            <a:avLst/>
          </a:prstGeom>
          <a:ln>
            <a:solidFill>
              <a:srgbClr val="77ADF8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fontAlgn="base"/>
            <a:r>
              <a:rPr lang="ko-KR" altLang="en-US" sz="2800" b="1" dirty="0" smtClean="0"/>
              <a:t>연습문제 </a:t>
            </a:r>
            <a:r>
              <a:rPr lang="en-US" altLang="ko-KR" sz="2800" b="1" dirty="0" smtClean="0"/>
              <a:t> </a:t>
            </a:r>
            <a:r>
              <a:rPr lang="ko-KR" altLang="en-US" sz="2800" b="1" dirty="0" smtClean="0"/>
              <a:t> </a:t>
            </a:r>
            <a:endParaRPr lang="en-US" altLang="ko-KR" sz="2800" b="1" dirty="0"/>
          </a:p>
        </p:txBody>
      </p:sp>
      <p:sp>
        <p:nvSpPr>
          <p:cNvPr id="2" name="TextBox 1"/>
          <p:cNvSpPr txBox="1"/>
          <p:nvPr/>
        </p:nvSpPr>
        <p:spPr>
          <a:xfrm>
            <a:off x="1331634" y="2090057"/>
            <a:ext cx="1011645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base">
              <a:lnSpc>
                <a:spcPct val="150000"/>
              </a:lnSpc>
            </a:pPr>
            <a:r>
              <a:rPr lang="en-US" altLang="ko-KR" sz="2000" b="1" dirty="0"/>
              <a:t>2. PC</a:t>
            </a:r>
            <a:r>
              <a:rPr lang="ko-KR" altLang="en-US" sz="2000" b="1" dirty="0"/>
              <a:t>의 시리얼모니터 창에서 세 개의 </a:t>
            </a:r>
            <a:r>
              <a:rPr lang="en-US" altLang="ko-KR" sz="2000" b="1" dirty="0"/>
              <a:t>float</a:t>
            </a:r>
            <a:r>
              <a:rPr lang="ko-KR" altLang="en-US" sz="2000" b="1" dirty="0"/>
              <a:t>형 실수를 </a:t>
            </a:r>
            <a:r>
              <a:rPr lang="ko-KR" altLang="en-US" sz="2000" b="1" dirty="0" smtClean="0"/>
              <a:t>입력 받은 </a:t>
            </a:r>
            <a:r>
              <a:rPr lang="ko-KR" altLang="en-US" sz="2000" b="1" dirty="0"/>
              <a:t>후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대장장이 스마트 </a:t>
            </a:r>
            <a:r>
              <a:rPr lang="ko-KR" altLang="en-US" sz="2000" b="1" dirty="0" smtClean="0"/>
              <a:t>보</a:t>
            </a:r>
            <a:endParaRPr lang="en-US" altLang="ko-KR" sz="2000" b="1" dirty="0" smtClean="0"/>
          </a:p>
          <a:p>
            <a:pPr algn="just" fontAlgn="base">
              <a:lnSpc>
                <a:spcPct val="150000"/>
              </a:lnSpc>
            </a:pPr>
            <a:r>
              <a:rPr lang="ko-KR" altLang="en-US" sz="2000" b="1" dirty="0" smtClean="0"/>
              <a:t>   </a:t>
            </a:r>
            <a:r>
              <a:rPr lang="ko-KR" altLang="en-US" sz="2000" b="1" dirty="0" err="1" smtClean="0"/>
              <a:t>드</a:t>
            </a:r>
            <a:r>
              <a:rPr lang="en-US" altLang="ko-KR" sz="2000" b="1" dirty="0"/>
              <a:t>(UNO)</a:t>
            </a:r>
            <a:r>
              <a:rPr lang="ko-KR" altLang="en-US" sz="2000" b="1" dirty="0"/>
              <a:t>에 전송하고 대장장이 스마트 보드</a:t>
            </a:r>
            <a:r>
              <a:rPr lang="en-US" altLang="ko-KR" sz="2000" b="1" dirty="0"/>
              <a:t>(UNO) </a:t>
            </a:r>
            <a:r>
              <a:rPr lang="ko-KR" altLang="en-US" sz="2000" b="1" dirty="0"/>
              <a:t>보드에서는 </a:t>
            </a:r>
            <a:r>
              <a:rPr lang="ko-KR" altLang="en-US" sz="2000" b="1" dirty="0" smtClean="0"/>
              <a:t> 이 </a:t>
            </a:r>
            <a:r>
              <a:rPr lang="ko-KR" altLang="en-US" sz="2000" b="1" dirty="0"/>
              <a:t>세수의 합계와 </a:t>
            </a:r>
            <a:r>
              <a:rPr lang="ko-KR" altLang="en-US" sz="2000" b="1" dirty="0" smtClean="0"/>
              <a:t>평         </a:t>
            </a:r>
            <a:endParaRPr lang="en-US" altLang="ko-KR" sz="2000" b="1" dirty="0" smtClean="0"/>
          </a:p>
          <a:p>
            <a:pPr algn="just" fontAlgn="base">
              <a:lnSpc>
                <a:spcPct val="150000"/>
              </a:lnSpc>
            </a:pPr>
            <a:r>
              <a:rPr lang="en-US" altLang="ko-KR" sz="2000" b="1" dirty="0"/>
              <a:t> </a:t>
            </a:r>
            <a:r>
              <a:rPr lang="en-US" altLang="ko-KR" sz="2000" b="1" dirty="0" smtClean="0"/>
              <a:t>  </a:t>
            </a:r>
            <a:r>
              <a:rPr lang="ko-KR" altLang="en-US" sz="2000" b="1" dirty="0" smtClean="0"/>
              <a:t>균을 </a:t>
            </a:r>
            <a:r>
              <a:rPr lang="ko-KR" altLang="en-US" sz="2000" b="1" dirty="0"/>
              <a:t>계산하여 다시 </a:t>
            </a:r>
            <a:r>
              <a:rPr lang="en-US" altLang="ko-KR" sz="2000" b="1" dirty="0"/>
              <a:t>PC</a:t>
            </a:r>
            <a:r>
              <a:rPr lang="ko-KR" altLang="en-US" sz="2000" b="1" dirty="0"/>
              <a:t>로 전송하여 시리얼모니터 화면에 출력하는 프로그램을 </a:t>
            </a:r>
            <a:r>
              <a:rPr lang="ko-KR" altLang="en-US" sz="2000" b="1" dirty="0" smtClean="0"/>
              <a:t>작성   </a:t>
            </a:r>
            <a:endParaRPr lang="en-US" altLang="ko-KR" sz="2000" b="1" dirty="0" smtClean="0"/>
          </a:p>
          <a:p>
            <a:pPr algn="just" fontAlgn="base">
              <a:lnSpc>
                <a:spcPct val="150000"/>
              </a:lnSpc>
            </a:pPr>
            <a:r>
              <a:rPr lang="en-US" altLang="ko-KR" sz="2000" b="1" dirty="0"/>
              <a:t> </a:t>
            </a:r>
            <a:r>
              <a:rPr lang="en-US" altLang="ko-KR" sz="2000" b="1" dirty="0" smtClean="0"/>
              <a:t>  </a:t>
            </a:r>
            <a:r>
              <a:rPr lang="ko-KR" altLang="en-US" sz="2000" b="1" dirty="0" smtClean="0"/>
              <a:t>하시오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778884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슬라이드 번호 개체 틀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754DB-6752-4F8B-AE34-D7A9B2B9A7F8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188447" cy="1006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0625" y="6435725"/>
            <a:ext cx="2111375" cy="422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097" name="_x234520160" descr="EMB00003ca4647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2700" y="1795462"/>
            <a:ext cx="4432300" cy="3042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8128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슬라이드 번호 개체 틀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754DB-6752-4F8B-AE34-D7A9B2B9A7F8}" type="slidenum">
              <a:rPr lang="ko-KR" altLang="en-US" smtClean="0"/>
              <a:t>50</a:t>
            </a:fld>
            <a:endParaRPr lang="ko-KR" altLang="en-US"/>
          </a:p>
        </p:txBody>
      </p:sp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188447" cy="1006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331634" y="1006252"/>
            <a:ext cx="6285940" cy="726141"/>
          </a:xfrm>
          <a:prstGeom prst="rect">
            <a:avLst/>
          </a:prstGeom>
          <a:ln>
            <a:solidFill>
              <a:srgbClr val="77ADF8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fontAlgn="base"/>
            <a:r>
              <a:rPr lang="ko-KR" altLang="en-US" sz="2800" b="1" dirty="0" smtClean="0"/>
              <a:t>연습문제 </a:t>
            </a:r>
            <a:r>
              <a:rPr lang="en-US" altLang="ko-KR" sz="2800" b="1" dirty="0" smtClean="0"/>
              <a:t> </a:t>
            </a:r>
            <a:r>
              <a:rPr lang="ko-KR" altLang="en-US" sz="2800" b="1" dirty="0" smtClean="0"/>
              <a:t> </a:t>
            </a:r>
            <a:endParaRPr lang="en-US" altLang="ko-KR" sz="2800" b="1" dirty="0"/>
          </a:p>
        </p:txBody>
      </p:sp>
      <p:sp>
        <p:nvSpPr>
          <p:cNvPr id="2" name="TextBox 1"/>
          <p:cNvSpPr txBox="1"/>
          <p:nvPr/>
        </p:nvSpPr>
        <p:spPr>
          <a:xfrm>
            <a:off x="1331634" y="2090057"/>
            <a:ext cx="10116457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en-US" altLang="ko-KR" sz="2000" b="1" dirty="0"/>
              <a:t>3</a:t>
            </a:r>
            <a:r>
              <a:rPr lang="en-US" altLang="ko-KR" sz="2000" b="1" dirty="0" smtClean="0"/>
              <a:t>. </a:t>
            </a:r>
            <a:r>
              <a:rPr lang="ko-KR" altLang="en-US" sz="2000" b="1" dirty="0"/>
              <a:t>미국에서는 거리를 표시하는데 마일을 사용한다</a:t>
            </a:r>
            <a:r>
              <a:rPr lang="en-US" altLang="ko-KR" sz="2000" b="1" dirty="0"/>
              <a:t>. </a:t>
            </a:r>
            <a:r>
              <a:rPr lang="ko-KR" altLang="en-US" sz="2000" b="1" dirty="0"/>
              <a:t>마일을 미터로 환산하는 </a:t>
            </a:r>
            <a:r>
              <a:rPr lang="ko-KR" altLang="en-US" sz="2000" b="1" dirty="0" smtClean="0"/>
              <a:t>프로그램</a:t>
            </a:r>
            <a:endParaRPr lang="en-US" altLang="ko-KR" sz="2000" b="1" dirty="0" smtClean="0"/>
          </a:p>
          <a:p>
            <a:pPr fontAlgn="base">
              <a:lnSpc>
                <a:spcPct val="150000"/>
              </a:lnSpc>
            </a:pPr>
            <a:r>
              <a:rPr lang="en-US" altLang="ko-KR" sz="2000" b="1" dirty="0"/>
              <a:t> </a:t>
            </a:r>
            <a:r>
              <a:rPr lang="en-US" altLang="ko-KR" sz="2000" b="1" dirty="0" smtClean="0"/>
              <a:t>  </a:t>
            </a:r>
            <a:r>
              <a:rPr lang="ko-KR" altLang="en-US" sz="2000" b="1" dirty="0" smtClean="0"/>
              <a:t>을 </a:t>
            </a:r>
            <a:r>
              <a:rPr lang="ko-KR" altLang="en-US" sz="2000" b="1" dirty="0"/>
              <a:t>작성해 보자</a:t>
            </a:r>
            <a:r>
              <a:rPr lang="en-US" altLang="ko-KR" sz="2000" b="1" dirty="0"/>
              <a:t>. PC</a:t>
            </a:r>
            <a:r>
              <a:rPr lang="ko-KR" altLang="en-US" sz="2000" b="1" dirty="0"/>
              <a:t>의 시리얼모니터 창에서 마일 단위로 거리</a:t>
            </a:r>
            <a:r>
              <a:rPr lang="en-US" altLang="ko-KR" sz="2000" b="1" dirty="0"/>
              <a:t>(</a:t>
            </a:r>
            <a:r>
              <a:rPr lang="ko-KR" altLang="en-US" sz="2000" b="1" dirty="0"/>
              <a:t>실수</a:t>
            </a:r>
            <a:r>
              <a:rPr lang="en-US" altLang="ko-KR" sz="2000" b="1" dirty="0"/>
              <a:t>)</a:t>
            </a:r>
            <a:r>
              <a:rPr lang="ko-KR" altLang="en-US" sz="2000" b="1" dirty="0"/>
              <a:t>를 </a:t>
            </a:r>
            <a:r>
              <a:rPr lang="ko-KR" altLang="en-US" sz="2000" b="1" dirty="0" smtClean="0"/>
              <a:t>입력 받아서        </a:t>
            </a:r>
            <a:endParaRPr lang="en-US" altLang="ko-KR" sz="2000" b="1" dirty="0" smtClean="0"/>
          </a:p>
          <a:p>
            <a:pPr fontAlgn="base">
              <a:lnSpc>
                <a:spcPct val="150000"/>
              </a:lnSpc>
            </a:pPr>
            <a:r>
              <a:rPr lang="en-US" altLang="ko-KR" sz="2000" b="1" dirty="0"/>
              <a:t> </a:t>
            </a:r>
            <a:r>
              <a:rPr lang="en-US" altLang="ko-KR" sz="2000" b="1" dirty="0" smtClean="0"/>
              <a:t>  </a:t>
            </a:r>
            <a:r>
              <a:rPr lang="ko-KR" altLang="en-US" sz="2000" b="1" dirty="0" smtClean="0"/>
              <a:t>대장장이 </a:t>
            </a:r>
            <a:r>
              <a:rPr lang="ko-KR" altLang="en-US" sz="2000" b="1" dirty="0"/>
              <a:t>스마트 보드</a:t>
            </a:r>
            <a:r>
              <a:rPr lang="en-US" altLang="ko-KR" sz="2000" b="1" dirty="0"/>
              <a:t>(UNO)</a:t>
            </a:r>
            <a:r>
              <a:rPr lang="ko-KR" altLang="en-US" sz="2000" b="1" dirty="0"/>
              <a:t>에 전송하고 대장장이 스마트 보드</a:t>
            </a:r>
            <a:r>
              <a:rPr lang="en-US" altLang="ko-KR" sz="2000" b="1" dirty="0"/>
              <a:t>(UNO)</a:t>
            </a:r>
            <a:r>
              <a:rPr lang="ko-KR" altLang="en-US" sz="2000" b="1" dirty="0"/>
              <a:t>서는 </a:t>
            </a:r>
            <a:r>
              <a:rPr lang="ko-KR" altLang="en-US" sz="2000" b="1" dirty="0" smtClean="0"/>
              <a:t>전송 받은 </a:t>
            </a:r>
            <a:endParaRPr lang="en-US" altLang="ko-KR" sz="2000" b="1" dirty="0" smtClean="0"/>
          </a:p>
          <a:p>
            <a:pPr fontAlgn="base">
              <a:lnSpc>
                <a:spcPct val="150000"/>
              </a:lnSpc>
            </a:pPr>
            <a:r>
              <a:rPr lang="en-US" altLang="ko-KR" sz="2000" b="1" dirty="0"/>
              <a:t> </a:t>
            </a:r>
            <a:r>
              <a:rPr lang="en-US" altLang="ko-KR" sz="2000" b="1" dirty="0" smtClean="0"/>
              <a:t>  </a:t>
            </a:r>
            <a:r>
              <a:rPr lang="ko-KR" altLang="en-US" sz="2000" b="1" dirty="0" smtClean="0"/>
              <a:t>실수에 </a:t>
            </a:r>
            <a:r>
              <a:rPr lang="en-US" altLang="ko-KR" sz="2000" b="1" dirty="0"/>
              <a:t>1609</a:t>
            </a:r>
            <a:r>
              <a:rPr lang="ko-KR" altLang="en-US" sz="2000" b="1" dirty="0"/>
              <a:t>를 곱하여 미터로 변환한다</a:t>
            </a:r>
            <a:r>
              <a:rPr lang="en-US" altLang="ko-KR" sz="2000" b="1" dirty="0"/>
              <a:t>. </a:t>
            </a:r>
            <a:r>
              <a:rPr lang="ko-KR" altLang="en-US" sz="2000" b="1" dirty="0"/>
              <a:t>변환된 </a:t>
            </a:r>
            <a:r>
              <a:rPr lang="ko-KR" altLang="en-US" sz="2000" b="1" dirty="0" smtClean="0"/>
              <a:t>미터 거리를 </a:t>
            </a:r>
            <a:r>
              <a:rPr lang="ko-KR" altLang="en-US" sz="2000" b="1" dirty="0"/>
              <a:t>다시 </a:t>
            </a:r>
            <a:r>
              <a:rPr lang="en-US" altLang="ko-KR" sz="2000" b="1" dirty="0"/>
              <a:t>PC</a:t>
            </a:r>
            <a:r>
              <a:rPr lang="ko-KR" altLang="en-US" sz="2000" b="1" dirty="0"/>
              <a:t>로 전송하여 </a:t>
            </a:r>
            <a:r>
              <a:rPr lang="ko-KR" altLang="en-US" sz="2000" b="1" dirty="0" smtClean="0"/>
              <a:t>시</a:t>
            </a:r>
            <a:endParaRPr lang="en-US" altLang="ko-KR" sz="2000" b="1" dirty="0" smtClean="0"/>
          </a:p>
          <a:p>
            <a:pPr fontAlgn="base">
              <a:lnSpc>
                <a:spcPct val="150000"/>
              </a:lnSpc>
            </a:pPr>
            <a:r>
              <a:rPr lang="en-US" altLang="ko-KR" sz="2000" b="1" dirty="0"/>
              <a:t> </a:t>
            </a:r>
            <a:r>
              <a:rPr lang="en-US" altLang="ko-KR" sz="2000" b="1" dirty="0" smtClean="0"/>
              <a:t>  </a:t>
            </a:r>
            <a:r>
              <a:rPr lang="ko-KR" altLang="en-US" sz="2000" b="1" dirty="0" err="1" smtClean="0"/>
              <a:t>리얼</a:t>
            </a:r>
            <a:r>
              <a:rPr lang="ko-KR" altLang="en-US" sz="2000" b="1" dirty="0" smtClean="0"/>
              <a:t> 모니터 </a:t>
            </a:r>
            <a:r>
              <a:rPr lang="ko-KR" altLang="en-US" sz="2000" b="1" dirty="0"/>
              <a:t>화면에 출력하는 프로그램을 작성하시오</a:t>
            </a:r>
            <a:r>
              <a:rPr lang="en-US" altLang="ko-KR" sz="2000" b="1" dirty="0"/>
              <a:t>.</a:t>
            </a:r>
            <a:endParaRPr lang="ko-KR" altLang="en-US" sz="2000" b="1" dirty="0"/>
          </a:p>
          <a:p>
            <a:pPr algn="just" fontAlgn="base">
              <a:lnSpc>
                <a:spcPct val="150000"/>
              </a:lnSpc>
            </a:pPr>
            <a:endParaRPr lang="en-US" altLang="ko-KR" sz="2000" b="1" dirty="0" smtClean="0"/>
          </a:p>
          <a:p>
            <a:pPr algn="just" fontAlgn="base">
              <a:lnSpc>
                <a:spcPct val="150000"/>
              </a:lnSpc>
            </a:pPr>
            <a:r>
              <a:rPr lang="en-US" altLang="ko-KR" sz="2000" b="1" dirty="0"/>
              <a:t> </a:t>
            </a:r>
            <a:r>
              <a:rPr lang="en-US" altLang="ko-KR" sz="2000" b="1" dirty="0" smtClean="0"/>
              <a:t>  ( </a:t>
            </a:r>
            <a:r>
              <a:rPr lang="ko-KR" altLang="en-US" sz="2000" b="1" dirty="0"/>
              <a:t>힌트 </a:t>
            </a:r>
            <a:r>
              <a:rPr lang="en-US" altLang="ko-KR" sz="2000" b="1" dirty="0"/>
              <a:t>: Meter = 1609.0 * mile )</a:t>
            </a:r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475017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슬라이드 번호 개체 틀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754DB-6752-4F8B-AE34-D7A9B2B9A7F8}" type="slidenum">
              <a:rPr lang="ko-KR" altLang="en-US" smtClean="0"/>
              <a:t>51</a:t>
            </a:fld>
            <a:endParaRPr lang="ko-KR" altLang="en-US"/>
          </a:p>
        </p:txBody>
      </p:sp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188447" cy="1006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331634" y="1006252"/>
            <a:ext cx="6285940" cy="726141"/>
          </a:xfrm>
          <a:prstGeom prst="rect">
            <a:avLst/>
          </a:prstGeom>
          <a:ln>
            <a:solidFill>
              <a:srgbClr val="77ADF8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fontAlgn="base"/>
            <a:r>
              <a:rPr lang="ko-KR" altLang="en-US" sz="2800" b="1" dirty="0" smtClean="0"/>
              <a:t>연습문제 </a:t>
            </a:r>
            <a:r>
              <a:rPr lang="en-US" altLang="ko-KR" sz="2800" b="1" dirty="0" smtClean="0"/>
              <a:t> </a:t>
            </a:r>
            <a:r>
              <a:rPr lang="ko-KR" altLang="en-US" sz="2800" b="1" dirty="0" smtClean="0"/>
              <a:t> </a:t>
            </a:r>
            <a:endParaRPr lang="en-US" altLang="ko-KR" sz="2800" b="1" dirty="0"/>
          </a:p>
        </p:txBody>
      </p:sp>
      <p:sp>
        <p:nvSpPr>
          <p:cNvPr id="2" name="TextBox 1"/>
          <p:cNvSpPr txBox="1"/>
          <p:nvPr/>
        </p:nvSpPr>
        <p:spPr>
          <a:xfrm>
            <a:off x="1331634" y="2090057"/>
            <a:ext cx="1011645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en-US" altLang="ko-KR" sz="2000" b="1" dirty="0"/>
              <a:t>4</a:t>
            </a:r>
            <a:r>
              <a:rPr lang="en-US" altLang="ko-KR" sz="2000" b="1" dirty="0" smtClean="0"/>
              <a:t>. </a:t>
            </a:r>
            <a:r>
              <a:rPr lang="en-US" altLang="ko-KR" sz="2000" b="1" dirty="0"/>
              <a:t>PC</a:t>
            </a:r>
            <a:r>
              <a:rPr lang="ko-KR" altLang="en-US" sz="2000" b="1" dirty="0"/>
              <a:t>의 시리얼모니터 창에서 삼각형의 높이</a:t>
            </a:r>
            <a:r>
              <a:rPr lang="en-US" altLang="ko-KR" sz="2000" b="1" dirty="0"/>
              <a:t>(height)</a:t>
            </a:r>
            <a:r>
              <a:rPr lang="ko-KR" altLang="en-US" sz="2000" b="1" dirty="0"/>
              <a:t>와 밑변</a:t>
            </a:r>
            <a:r>
              <a:rPr lang="en-US" altLang="ko-KR" sz="2000" b="1" dirty="0"/>
              <a:t>(base)</a:t>
            </a:r>
            <a:r>
              <a:rPr lang="ko-KR" altLang="en-US" sz="2000" b="1" dirty="0"/>
              <a:t>을 실수로 </a:t>
            </a:r>
            <a:r>
              <a:rPr lang="ko-KR" altLang="en-US" sz="2000" b="1" dirty="0" smtClean="0"/>
              <a:t>입력 받아</a:t>
            </a:r>
            <a:endParaRPr lang="en-US" altLang="ko-KR" sz="2000" b="1" dirty="0" smtClean="0"/>
          </a:p>
          <a:p>
            <a:pPr fontAlgn="base">
              <a:lnSpc>
                <a:spcPct val="150000"/>
              </a:lnSpc>
            </a:pPr>
            <a:r>
              <a:rPr lang="en-US" altLang="ko-KR" sz="2000" b="1" dirty="0"/>
              <a:t> </a:t>
            </a:r>
            <a:r>
              <a:rPr lang="en-US" altLang="ko-KR" sz="2000" b="1" dirty="0" smtClean="0"/>
              <a:t> </a:t>
            </a:r>
            <a:r>
              <a:rPr lang="ko-KR" altLang="en-US" sz="2000" b="1" dirty="0" smtClean="0"/>
              <a:t>서 </a:t>
            </a:r>
            <a:r>
              <a:rPr lang="ko-KR" altLang="en-US" sz="2000" b="1" dirty="0"/>
              <a:t>대장장이 스마트 보드</a:t>
            </a:r>
            <a:r>
              <a:rPr lang="en-US" altLang="ko-KR" sz="2000" b="1" dirty="0"/>
              <a:t>(UNO)</a:t>
            </a:r>
            <a:r>
              <a:rPr lang="ko-KR" altLang="en-US" sz="2000" b="1" dirty="0"/>
              <a:t>에 전송하고 대장장이 스마트 보드</a:t>
            </a:r>
            <a:r>
              <a:rPr lang="en-US" altLang="ko-KR" sz="2000" b="1" dirty="0"/>
              <a:t>(UNO)</a:t>
            </a:r>
            <a:r>
              <a:rPr lang="ko-KR" altLang="en-US" sz="2000" b="1" dirty="0"/>
              <a:t>에서는 이를 </a:t>
            </a:r>
            <a:endParaRPr lang="en-US" altLang="ko-KR" sz="2000" b="1" dirty="0" smtClean="0"/>
          </a:p>
          <a:p>
            <a:pPr fontAlgn="base">
              <a:lnSpc>
                <a:spcPct val="150000"/>
              </a:lnSpc>
            </a:pPr>
            <a:r>
              <a:rPr lang="en-US" altLang="ko-KR" sz="2000" b="1" dirty="0"/>
              <a:t> </a:t>
            </a:r>
            <a:r>
              <a:rPr lang="en-US" altLang="ko-KR" sz="2000" b="1" dirty="0" smtClean="0"/>
              <a:t>  </a:t>
            </a:r>
            <a:r>
              <a:rPr lang="ko-KR" altLang="en-US" sz="2000" b="1" dirty="0" smtClean="0"/>
              <a:t>이용하여 </a:t>
            </a:r>
            <a:r>
              <a:rPr lang="ko-KR" altLang="en-US" sz="2000" b="1" dirty="0"/>
              <a:t>삼각형의 넓이</a:t>
            </a:r>
            <a:r>
              <a:rPr lang="en-US" altLang="ko-KR" sz="2000" b="1" dirty="0"/>
              <a:t>(Area)</a:t>
            </a:r>
            <a:r>
              <a:rPr lang="ko-KR" altLang="en-US" sz="2000" b="1" dirty="0"/>
              <a:t>를 계산한다</a:t>
            </a:r>
            <a:r>
              <a:rPr lang="en-US" altLang="ko-KR" sz="2000" b="1" dirty="0"/>
              <a:t>. </a:t>
            </a:r>
            <a:r>
              <a:rPr lang="ko-KR" altLang="en-US" sz="2000" b="1" dirty="0"/>
              <a:t>계산된 넓이를 다시 </a:t>
            </a:r>
            <a:r>
              <a:rPr lang="en-US" altLang="ko-KR" sz="2000" b="1" dirty="0"/>
              <a:t>PC</a:t>
            </a:r>
            <a:r>
              <a:rPr lang="ko-KR" altLang="en-US" sz="2000" b="1" dirty="0"/>
              <a:t>로 전송하여 </a:t>
            </a:r>
            <a:r>
              <a:rPr lang="ko-KR" altLang="en-US" sz="2000" b="1" dirty="0" smtClean="0"/>
              <a:t>시리</a:t>
            </a:r>
            <a:endParaRPr lang="en-US" altLang="ko-KR" sz="2000" b="1" dirty="0" smtClean="0"/>
          </a:p>
          <a:p>
            <a:pPr fontAlgn="base">
              <a:lnSpc>
                <a:spcPct val="150000"/>
              </a:lnSpc>
            </a:pPr>
            <a:r>
              <a:rPr lang="en-US" altLang="ko-KR" sz="2000" b="1" dirty="0"/>
              <a:t> </a:t>
            </a:r>
            <a:r>
              <a:rPr lang="en-US" altLang="ko-KR" sz="2000" b="1" dirty="0" smtClean="0"/>
              <a:t>  </a:t>
            </a:r>
            <a:r>
              <a:rPr lang="ko-KR" altLang="en-US" sz="2000" b="1" dirty="0" err="1" smtClean="0"/>
              <a:t>얼모니터</a:t>
            </a:r>
            <a:r>
              <a:rPr lang="ko-KR" altLang="en-US" sz="2000" b="1" dirty="0" smtClean="0"/>
              <a:t> </a:t>
            </a:r>
            <a:r>
              <a:rPr lang="ko-KR" altLang="en-US" sz="2000" b="1" dirty="0"/>
              <a:t>화면에 출력하는 프로그램을 작성하시오</a:t>
            </a:r>
          </a:p>
          <a:p>
            <a:pPr fontAlgn="base">
              <a:lnSpc>
                <a:spcPct val="150000"/>
              </a:lnSpc>
            </a:pPr>
            <a:endParaRPr lang="en-US" altLang="ko-KR" sz="2000" b="1" dirty="0" smtClean="0"/>
          </a:p>
          <a:p>
            <a:pPr fontAlgn="base">
              <a:lnSpc>
                <a:spcPct val="150000"/>
              </a:lnSpc>
            </a:pPr>
            <a:r>
              <a:rPr lang="en-US" altLang="ko-KR" sz="2000" b="1" dirty="0"/>
              <a:t> </a:t>
            </a:r>
            <a:r>
              <a:rPr lang="en-US" altLang="ko-KR" sz="2000" b="1" dirty="0" smtClean="0"/>
              <a:t>  ( </a:t>
            </a:r>
            <a:r>
              <a:rPr lang="ko-KR" altLang="en-US" sz="2000" b="1" dirty="0"/>
              <a:t>힌트 </a:t>
            </a:r>
            <a:r>
              <a:rPr lang="en-US" altLang="ko-KR" sz="2000" b="1" dirty="0"/>
              <a:t>: Area = 0.5 * height *base )</a:t>
            </a:r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550819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슬라이드 번호 개체 틀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754DB-6752-4F8B-AE34-D7A9B2B9A7F8}" type="slidenum">
              <a:rPr lang="ko-KR" altLang="en-US" smtClean="0"/>
              <a:t>52</a:t>
            </a:fld>
            <a:endParaRPr lang="ko-KR" altLang="en-US"/>
          </a:p>
        </p:txBody>
      </p:sp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188447" cy="1006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331634" y="1006252"/>
            <a:ext cx="6285940" cy="726141"/>
          </a:xfrm>
          <a:prstGeom prst="rect">
            <a:avLst/>
          </a:prstGeom>
          <a:ln>
            <a:solidFill>
              <a:srgbClr val="77ADF8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fontAlgn="base"/>
            <a:r>
              <a:rPr lang="ko-KR" altLang="en-US" sz="2800" b="1" dirty="0" smtClean="0"/>
              <a:t>연습문제 </a:t>
            </a:r>
            <a:r>
              <a:rPr lang="en-US" altLang="ko-KR" sz="2800" b="1" dirty="0" smtClean="0"/>
              <a:t> </a:t>
            </a:r>
            <a:r>
              <a:rPr lang="ko-KR" altLang="en-US" sz="2800" b="1" dirty="0" smtClean="0"/>
              <a:t> </a:t>
            </a:r>
            <a:endParaRPr lang="en-US" altLang="ko-KR" sz="2800" b="1" dirty="0"/>
          </a:p>
        </p:txBody>
      </p:sp>
      <p:sp>
        <p:nvSpPr>
          <p:cNvPr id="2" name="TextBox 1"/>
          <p:cNvSpPr txBox="1"/>
          <p:nvPr/>
        </p:nvSpPr>
        <p:spPr>
          <a:xfrm>
            <a:off x="1331634" y="2090057"/>
            <a:ext cx="10116457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base">
              <a:lnSpc>
                <a:spcPct val="150000"/>
              </a:lnSpc>
            </a:pPr>
            <a:r>
              <a:rPr lang="en-US" altLang="ko-KR" sz="2000" b="1" dirty="0"/>
              <a:t>5</a:t>
            </a:r>
            <a:r>
              <a:rPr lang="en-US" altLang="ko-KR" sz="2000" b="1" dirty="0" smtClean="0"/>
              <a:t>. </a:t>
            </a:r>
            <a:r>
              <a:rPr lang="ko-KR" altLang="en-US" sz="2000" b="1" dirty="0" smtClean="0"/>
              <a:t>섭씨 </a:t>
            </a:r>
            <a:r>
              <a:rPr lang="ko-KR" altLang="en-US" sz="2000" b="1" dirty="0"/>
              <a:t>온도와 화씨 온도는 다음과 같은 수식을 만족한다</a:t>
            </a:r>
            <a:r>
              <a:rPr lang="en-US" altLang="ko-KR" sz="2000" b="1" dirty="0"/>
              <a:t>. PC</a:t>
            </a:r>
            <a:r>
              <a:rPr lang="ko-KR" altLang="en-US" sz="2000" b="1" dirty="0"/>
              <a:t>의 시리얼모니터 창에서 </a:t>
            </a:r>
            <a:endParaRPr lang="en-US" altLang="ko-KR" sz="2000" b="1" dirty="0" smtClean="0"/>
          </a:p>
          <a:p>
            <a:pPr algn="just" fontAlgn="base">
              <a:lnSpc>
                <a:spcPct val="150000"/>
              </a:lnSpc>
            </a:pPr>
            <a:r>
              <a:rPr lang="en-US" altLang="ko-KR" sz="2000" b="1" dirty="0"/>
              <a:t> </a:t>
            </a:r>
            <a:r>
              <a:rPr lang="en-US" altLang="ko-KR" sz="2000" b="1" dirty="0" smtClean="0"/>
              <a:t>   </a:t>
            </a:r>
            <a:r>
              <a:rPr lang="ko-KR" altLang="en-US" sz="2000" b="1" dirty="0" smtClean="0"/>
              <a:t>화씨 </a:t>
            </a:r>
            <a:r>
              <a:rPr lang="ko-KR" altLang="en-US" sz="2000" b="1" dirty="0"/>
              <a:t>온도를 실수로 받아서 대장장이 스마트 보드</a:t>
            </a:r>
            <a:r>
              <a:rPr lang="en-US" altLang="ko-KR" sz="2000" b="1" dirty="0"/>
              <a:t>(UNO)</a:t>
            </a:r>
            <a:r>
              <a:rPr lang="ko-KR" altLang="en-US" sz="2000" b="1" dirty="0"/>
              <a:t>에 전송하고 대장장이 </a:t>
            </a:r>
            <a:r>
              <a:rPr lang="ko-KR" altLang="en-US" sz="2000" b="1" dirty="0" smtClean="0"/>
              <a:t>스마</a:t>
            </a:r>
            <a:endParaRPr lang="en-US" altLang="ko-KR" sz="2000" b="1" dirty="0" smtClean="0"/>
          </a:p>
          <a:p>
            <a:pPr algn="just" fontAlgn="base">
              <a:lnSpc>
                <a:spcPct val="150000"/>
              </a:lnSpc>
            </a:pPr>
            <a:r>
              <a:rPr lang="en-US" altLang="ko-KR" sz="2000" b="1" dirty="0"/>
              <a:t> </a:t>
            </a:r>
            <a:r>
              <a:rPr lang="en-US" altLang="ko-KR" sz="2000" b="1" dirty="0" smtClean="0"/>
              <a:t>   </a:t>
            </a:r>
            <a:r>
              <a:rPr lang="ko-KR" altLang="en-US" sz="2000" b="1" dirty="0" err="1" smtClean="0"/>
              <a:t>트</a:t>
            </a:r>
            <a:r>
              <a:rPr lang="ko-KR" altLang="en-US" sz="2000" b="1" dirty="0" smtClean="0"/>
              <a:t> </a:t>
            </a:r>
            <a:r>
              <a:rPr lang="ko-KR" altLang="en-US" sz="2000" b="1" dirty="0"/>
              <a:t>보드</a:t>
            </a:r>
            <a:r>
              <a:rPr lang="en-US" altLang="ko-KR" sz="2000" b="1" dirty="0"/>
              <a:t>(UNO)</a:t>
            </a:r>
            <a:r>
              <a:rPr lang="ko-KR" altLang="en-US" sz="2000" b="1" dirty="0"/>
              <a:t>에서는 이를 이용하여 전송 받은 화씨 온도를 섭씨온도로 환산하여 </a:t>
            </a:r>
            <a:r>
              <a:rPr lang="ko-KR" altLang="en-US" sz="2000" b="1" dirty="0" smtClean="0"/>
              <a:t>계</a:t>
            </a:r>
            <a:endParaRPr lang="en-US" altLang="ko-KR" sz="2000" b="1" dirty="0" smtClean="0"/>
          </a:p>
          <a:p>
            <a:pPr algn="just" fontAlgn="base">
              <a:lnSpc>
                <a:spcPct val="150000"/>
              </a:lnSpc>
            </a:pPr>
            <a:r>
              <a:rPr lang="en-US" altLang="ko-KR" sz="2000" b="1" dirty="0"/>
              <a:t> </a:t>
            </a:r>
            <a:r>
              <a:rPr lang="en-US" altLang="ko-KR" sz="2000" b="1" dirty="0" smtClean="0"/>
              <a:t>   </a:t>
            </a:r>
            <a:r>
              <a:rPr lang="ko-KR" altLang="en-US" sz="2000" b="1" dirty="0" err="1" smtClean="0"/>
              <a:t>산한다</a:t>
            </a:r>
            <a:r>
              <a:rPr lang="en-US" altLang="ko-KR" sz="2000" b="1" dirty="0"/>
              <a:t>. </a:t>
            </a:r>
            <a:r>
              <a:rPr lang="ko-KR" altLang="en-US" sz="2000" b="1" dirty="0"/>
              <a:t>그리고 계산된 섭씨온도를 다시 </a:t>
            </a:r>
            <a:r>
              <a:rPr lang="en-US" altLang="ko-KR" sz="2000" b="1" dirty="0"/>
              <a:t>PC</a:t>
            </a:r>
            <a:r>
              <a:rPr lang="ko-KR" altLang="en-US" sz="2000" b="1" dirty="0"/>
              <a:t>로 전송하여 시리얼모니터 화면에 </a:t>
            </a:r>
            <a:r>
              <a:rPr lang="ko-KR" altLang="en-US" sz="2000" b="1" dirty="0" err="1" smtClean="0"/>
              <a:t>출력하</a:t>
            </a:r>
            <a:endParaRPr lang="en-US" altLang="ko-KR" sz="2000" b="1" dirty="0" smtClean="0"/>
          </a:p>
          <a:p>
            <a:pPr algn="just" fontAlgn="base">
              <a:lnSpc>
                <a:spcPct val="150000"/>
              </a:lnSpc>
            </a:pPr>
            <a:r>
              <a:rPr lang="en-US" altLang="ko-KR" sz="2000" b="1" dirty="0"/>
              <a:t> </a:t>
            </a:r>
            <a:r>
              <a:rPr lang="en-US" altLang="ko-KR" sz="2000" b="1" dirty="0" smtClean="0"/>
              <a:t>   </a:t>
            </a:r>
            <a:r>
              <a:rPr lang="ko-KR" altLang="en-US" sz="2000" b="1" dirty="0" smtClean="0"/>
              <a:t>는 </a:t>
            </a:r>
            <a:r>
              <a:rPr lang="ko-KR" altLang="en-US" sz="2000" b="1" dirty="0"/>
              <a:t>프로그램을 </a:t>
            </a:r>
            <a:r>
              <a:rPr lang="ko-KR" altLang="en-US" sz="2000" b="1" dirty="0" smtClean="0"/>
              <a:t>작성하시오</a:t>
            </a:r>
            <a:endParaRPr lang="en-US" altLang="ko-KR" sz="2000" b="1" dirty="0" smtClean="0"/>
          </a:p>
          <a:p>
            <a:pPr algn="just" fontAlgn="base">
              <a:lnSpc>
                <a:spcPct val="150000"/>
              </a:lnSpc>
            </a:pPr>
            <a:endParaRPr lang="en-US" altLang="ko-KR" sz="2000" b="1" dirty="0"/>
          </a:p>
          <a:p>
            <a:pPr algn="just" fontAlgn="base">
              <a:lnSpc>
                <a:spcPct val="150000"/>
              </a:lnSpc>
            </a:pPr>
            <a:r>
              <a:rPr lang="en-US" altLang="ko-KR" sz="2000" b="1" dirty="0" smtClean="0"/>
              <a:t>     C = 5.0/9.0 x (F -32.0)</a:t>
            </a:r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765389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슬라이드 번호 개체 틀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754DB-6752-4F8B-AE34-D7A9B2B9A7F8}" type="slidenum">
              <a:rPr lang="ko-KR" altLang="en-US" smtClean="0"/>
              <a:t>53</a:t>
            </a:fld>
            <a:endParaRPr lang="ko-KR" altLang="en-US"/>
          </a:p>
        </p:txBody>
      </p:sp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188447" cy="1006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331634" y="1006252"/>
            <a:ext cx="6285940" cy="726141"/>
          </a:xfrm>
          <a:prstGeom prst="rect">
            <a:avLst/>
          </a:prstGeom>
          <a:ln>
            <a:solidFill>
              <a:srgbClr val="77ADF8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fontAlgn="base"/>
            <a:r>
              <a:rPr lang="ko-KR" altLang="en-US" sz="2800" b="1" dirty="0" smtClean="0"/>
              <a:t>연습문제 </a:t>
            </a:r>
            <a:r>
              <a:rPr lang="en-US" altLang="ko-KR" sz="2800" b="1" dirty="0" smtClean="0"/>
              <a:t> </a:t>
            </a:r>
            <a:r>
              <a:rPr lang="ko-KR" altLang="en-US" sz="2800" b="1" dirty="0" smtClean="0"/>
              <a:t> </a:t>
            </a:r>
            <a:endParaRPr lang="en-US" altLang="ko-KR" sz="2800" b="1" dirty="0"/>
          </a:p>
        </p:txBody>
      </p:sp>
      <p:sp>
        <p:nvSpPr>
          <p:cNvPr id="2" name="TextBox 1"/>
          <p:cNvSpPr txBox="1"/>
          <p:nvPr/>
        </p:nvSpPr>
        <p:spPr>
          <a:xfrm>
            <a:off x="1331634" y="2090057"/>
            <a:ext cx="1011645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base">
              <a:lnSpc>
                <a:spcPct val="150000"/>
              </a:lnSpc>
            </a:pPr>
            <a:r>
              <a:rPr lang="en-US" altLang="ko-KR" sz="2000" b="1" dirty="0" smtClean="0"/>
              <a:t>6. </a:t>
            </a:r>
            <a:r>
              <a:rPr lang="ko-KR" altLang="en-US" sz="2000" b="1" dirty="0"/>
              <a:t>정수에 비트연산자 </a:t>
            </a:r>
            <a:r>
              <a:rPr lang="en-US" altLang="ko-KR" sz="2000" b="1" dirty="0" smtClean="0"/>
              <a:t>&lt;&lt; 1</a:t>
            </a:r>
            <a:r>
              <a:rPr lang="ko-KR" altLang="en-US" sz="2000" b="1" dirty="0" smtClean="0"/>
              <a:t>를 </a:t>
            </a:r>
            <a:r>
              <a:rPr lang="ko-KR" altLang="en-US" sz="2000" b="1" dirty="0"/>
              <a:t>한번 적용하면 </a:t>
            </a:r>
            <a:r>
              <a:rPr lang="en-US" altLang="ko-KR" sz="2000" b="1" dirty="0"/>
              <a:t>2</a:t>
            </a:r>
            <a:r>
              <a:rPr lang="ko-KR" altLang="en-US" sz="2000" b="1" dirty="0"/>
              <a:t>를 곱한 값을 얻을 수 있다</a:t>
            </a:r>
            <a:r>
              <a:rPr lang="en-US" altLang="ko-KR" sz="2000" b="1" dirty="0"/>
              <a:t>. PC</a:t>
            </a:r>
            <a:r>
              <a:rPr lang="ko-KR" altLang="en-US" sz="2000" b="1" dirty="0"/>
              <a:t>의 </a:t>
            </a:r>
            <a:r>
              <a:rPr lang="ko-KR" altLang="en-US" sz="2000" b="1" dirty="0" smtClean="0"/>
              <a:t>시리얼 </a:t>
            </a:r>
            <a:endParaRPr lang="en-US" altLang="ko-KR" sz="2000" b="1" dirty="0" smtClean="0"/>
          </a:p>
          <a:p>
            <a:pPr algn="just" fontAlgn="base">
              <a:lnSpc>
                <a:spcPct val="150000"/>
              </a:lnSpc>
            </a:pPr>
            <a:r>
              <a:rPr lang="en-US" altLang="ko-KR" sz="2000" b="1" dirty="0"/>
              <a:t> </a:t>
            </a:r>
            <a:r>
              <a:rPr lang="en-US" altLang="ko-KR" sz="2000" b="1" dirty="0" smtClean="0"/>
              <a:t>  </a:t>
            </a:r>
            <a:r>
              <a:rPr lang="ko-KR" altLang="en-US" sz="2000" b="1" dirty="0" smtClean="0"/>
              <a:t>모니터 </a:t>
            </a:r>
            <a:r>
              <a:rPr lang="ko-KR" altLang="en-US" sz="2000" b="1" dirty="0"/>
              <a:t>창에서 정수 </a:t>
            </a:r>
            <a:r>
              <a:rPr lang="en-US" altLang="ko-KR" sz="2000" b="1" dirty="0"/>
              <a:t>x, y </a:t>
            </a:r>
            <a:r>
              <a:rPr lang="ko-KR" altLang="en-US" sz="2000" b="1" dirty="0"/>
              <a:t>두 개를 </a:t>
            </a:r>
            <a:r>
              <a:rPr lang="ko-KR" altLang="en-US" sz="2000" b="1" dirty="0" err="1"/>
              <a:t>입력받아서</a:t>
            </a:r>
            <a:r>
              <a:rPr lang="ko-KR" altLang="en-US" sz="2000" b="1" dirty="0"/>
              <a:t> 대장장이 스마트 보드</a:t>
            </a:r>
            <a:r>
              <a:rPr lang="en-US" altLang="ko-KR" sz="2000" b="1" dirty="0"/>
              <a:t>(UNO)</a:t>
            </a:r>
            <a:r>
              <a:rPr lang="ko-KR" altLang="en-US" sz="2000" b="1" dirty="0"/>
              <a:t>보드에 </a:t>
            </a:r>
            <a:r>
              <a:rPr lang="ko-KR" altLang="en-US" sz="2000" b="1" dirty="0" smtClean="0"/>
              <a:t>전</a:t>
            </a:r>
            <a:endParaRPr lang="en-US" altLang="ko-KR" sz="2000" b="1" dirty="0" smtClean="0"/>
          </a:p>
          <a:p>
            <a:pPr algn="just" fontAlgn="base">
              <a:lnSpc>
                <a:spcPct val="150000"/>
              </a:lnSpc>
            </a:pPr>
            <a:r>
              <a:rPr lang="en-US" altLang="ko-KR" sz="2000" b="1" dirty="0" smtClean="0"/>
              <a:t>   </a:t>
            </a:r>
            <a:r>
              <a:rPr lang="ko-KR" altLang="en-US" sz="2000" b="1" dirty="0" smtClean="0"/>
              <a:t>송하고 </a:t>
            </a:r>
            <a:r>
              <a:rPr lang="ko-KR" altLang="en-US" sz="2000" b="1" dirty="0"/>
              <a:t>대장장이 스마트 보드</a:t>
            </a:r>
            <a:r>
              <a:rPr lang="en-US" altLang="ko-KR" sz="2000" b="1" dirty="0"/>
              <a:t>(UNO)</a:t>
            </a:r>
            <a:r>
              <a:rPr lang="ko-KR" altLang="en-US" sz="2000" b="1" dirty="0"/>
              <a:t>에서는 이를 이용하여 </a:t>
            </a:r>
            <a:r>
              <a:rPr lang="en-US" altLang="ko-KR" sz="2000" b="1" dirty="0"/>
              <a:t>x &lt;&lt; y</a:t>
            </a:r>
            <a:r>
              <a:rPr lang="ko-KR" altLang="en-US" sz="2000" b="1" dirty="0"/>
              <a:t>의 값을 다시 </a:t>
            </a:r>
            <a:r>
              <a:rPr lang="en-US" altLang="ko-KR" sz="2000" b="1" dirty="0"/>
              <a:t>PC</a:t>
            </a:r>
            <a:r>
              <a:rPr lang="ko-KR" altLang="en-US" sz="2000" b="1" dirty="0"/>
              <a:t>에 </a:t>
            </a:r>
            <a:endParaRPr lang="en-US" altLang="ko-KR" sz="2000" b="1" dirty="0" smtClean="0"/>
          </a:p>
          <a:p>
            <a:pPr algn="just" fontAlgn="base">
              <a:lnSpc>
                <a:spcPct val="150000"/>
              </a:lnSpc>
            </a:pPr>
            <a:r>
              <a:rPr lang="en-US" altLang="ko-KR" sz="2000" b="1" dirty="0"/>
              <a:t> </a:t>
            </a:r>
            <a:r>
              <a:rPr lang="en-US" altLang="ko-KR" sz="2000" b="1" dirty="0" smtClean="0"/>
              <a:t>  </a:t>
            </a:r>
            <a:r>
              <a:rPr lang="ko-KR" altLang="en-US" sz="2000" b="1" dirty="0" smtClean="0"/>
              <a:t>전송하여 </a:t>
            </a:r>
            <a:r>
              <a:rPr lang="ko-KR" altLang="en-US" sz="2000" b="1" dirty="0"/>
              <a:t>시리얼모니터 화면에 </a:t>
            </a:r>
            <a:r>
              <a:rPr lang="en-US" altLang="ko-KR" sz="2000" b="1" dirty="0" smtClean="0"/>
              <a:t>(HEX) </a:t>
            </a:r>
            <a:r>
              <a:rPr lang="ko-KR" altLang="en-US" sz="2000" b="1" dirty="0" smtClean="0"/>
              <a:t>출력하는 </a:t>
            </a:r>
            <a:r>
              <a:rPr lang="ko-KR" altLang="en-US" sz="2000" b="1" dirty="0"/>
              <a:t>프로그램을 작성하시오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153429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슬라이드 번호 개체 틀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754DB-6752-4F8B-AE34-D7A9B2B9A7F8}" type="slidenum">
              <a:rPr lang="ko-KR" altLang="en-US" smtClean="0"/>
              <a:t>54</a:t>
            </a:fld>
            <a:endParaRPr lang="ko-KR" altLang="en-US"/>
          </a:p>
        </p:txBody>
      </p:sp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188447" cy="1006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331634" y="1006252"/>
            <a:ext cx="6285940" cy="726141"/>
          </a:xfrm>
          <a:prstGeom prst="rect">
            <a:avLst/>
          </a:prstGeom>
          <a:ln>
            <a:solidFill>
              <a:srgbClr val="77ADF8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fontAlgn="base"/>
            <a:r>
              <a:rPr lang="ko-KR" altLang="en-US" sz="2800" b="1" dirty="0" smtClean="0"/>
              <a:t>연습문제 </a:t>
            </a:r>
            <a:r>
              <a:rPr lang="en-US" altLang="ko-KR" sz="2800" b="1" dirty="0" smtClean="0"/>
              <a:t> </a:t>
            </a:r>
            <a:r>
              <a:rPr lang="ko-KR" altLang="en-US" sz="2800" b="1" dirty="0" smtClean="0"/>
              <a:t> </a:t>
            </a:r>
            <a:endParaRPr lang="en-US" altLang="ko-KR" sz="2800" b="1" dirty="0"/>
          </a:p>
        </p:txBody>
      </p:sp>
      <p:sp>
        <p:nvSpPr>
          <p:cNvPr id="2" name="TextBox 1"/>
          <p:cNvSpPr txBox="1"/>
          <p:nvPr/>
        </p:nvSpPr>
        <p:spPr>
          <a:xfrm>
            <a:off x="1331634" y="2090057"/>
            <a:ext cx="10116457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base">
              <a:lnSpc>
                <a:spcPct val="150000"/>
              </a:lnSpc>
            </a:pPr>
            <a:r>
              <a:rPr lang="en-US" altLang="ko-KR" sz="2000" b="1" dirty="0"/>
              <a:t>7</a:t>
            </a:r>
            <a:r>
              <a:rPr lang="en-US" altLang="ko-KR" sz="2000" b="1" dirty="0" smtClean="0"/>
              <a:t>. </a:t>
            </a:r>
            <a:r>
              <a:rPr lang="ko-KR" altLang="en-US" sz="2000" b="1" dirty="0" smtClean="0"/>
              <a:t>정수에 </a:t>
            </a:r>
            <a:r>
              <a:rPr lang="ko-KR" altLang="en-US" sz="2000" b="1" dirty="0"/>
              <a:t>비트연산자 </a:t>
            </a:r>
            <a:r>
              <a:rPr lang="en-US" altLang="ko-KR" sz="2000" b="1" dirty="0"/>
              <a:t>&gt;&gt;</a:t>
            </a:r>
            <a:r>
              <a:rPr lang="ko-KR" altLang="en-US" sz="2000" b="1" dirty="0"/>
              <a:t>를 한번 적용하면 </a:t>
            </a:r>
            <a:r>
              <a:rPr lang="en-US" altLang="ko-KR" sz="2000" b="1" dirty="0"/>
              <a:t>2</a:t>
            </a:r>
            <a:r>
              <a:rPr lang="ko-KR" altLang="en-US" sz="2000" b="1" dirty="0"/>
              <a:t>를 나눈 값을 얻을 수 있다</a:t>
            </a:r>
            <a:r>
              <a:rPr lang="en-US" altLang="ko-KR" sz="2000" b="1" dirty="0"/>
              <a:t>. PC</a:t>
            </a:r>
            <a:r>
              <a:rPr lang="ko-KR" altLang="en-US" sz="2000" b="1" dirty="0"/>
              <a:t>의 </a:t>
            </a:r>
            <a:r>
              <a:rPr lang="ko-KR" altLang="en-US" sz="2000" b="1" dirty="0" smtClean="0"/>
              <a:t>시리얼 </a:t>
            </a:r>
            <a:endParaRPr lang="en-US" altLang="ko-KR" sz="2000" b="1" dirty="0" smtClean="0"/>
          </a:p>
          <a:p>
            <a:pPr algn="just" fontAlgn="base">
              <a:lnSpc>
                <a:spcPct val="150000"/>
              </a:lnSpc>
            </a:pPr>
            <a:r>
              <a:rPr lang="en-US" altLang="ko-KR" sz="2000" b="1" dirty="0"/>
              <a:t> </a:t>
            </a:r>
            <a:r>
              <a:rPr lang="en-US" altLang="ko-KR" sz="2000" b="1" dirty="0" smtClean="0"/>
              <a:t>  </a:t>
            </a:r>
            <a:r>
              <a:rPr lang="ko-KR" altLang="en-US" sz="2000" b="1" dirty="0" smtClean="0"/>
              <a:t>모니터 </a:t>
            </a:r>
            <a:r>
              <a:rPr lang="ko-KR" altLang="en-US" sz="2000" b="1" dirty="0"/>
              <a:t>창에서 정수 </a:t>
            </a:r>
            <a:r>
              <a:rPr lang="en-US" altLang="ko-KR" sz="2000" b="1" dirty="0"/>
              <a:t>x, y </a:t>
            </a:r>
            <a:r>
              <a:rPr lang="ko-KR" altLang="en-US" sz="2000" b="1" dirty="0"/>
              <a:t>두 개를 </a:t>
            </a:r>
            <a:r>
              <a:rPr lang="ko-KR" altLang="en-US" sz="2000" b="1" dirty="0" smtClean="0"/>
              <a:t>입력 받아서 </a:t>
            </a:r>
            <a:r>
              <a:rPr lang="ko-KR" altLang="en-US" sz="2000" b="1" dirty="0"/>
              <a:t>대장장이 스마트 보드</a:t>
            </a:r>
            <a:r>
              <a:rPr lang="en-US" altLang="ko-KR" sz="2000" b="1" dirty="0"/>
              <a:t>(UNO)</a:t>
            </a:r>
            <a:r>
              <a:rPr lang="ko-KR" altLang="en-US" sz="2000" b="1" dirty="0" smtClean="0"/>
              <a:t>에  전송</a:t>
            </a:r>
            <a:endParaRPr lang="en-US" altLang="ko-KR" sz="2000" b="1" dirty="0" smtClean="0"/>
          </a:p>
          <a:p>
            <a:pPr algn="just" fontAlgn="base">
              <a:lnSpc>
                <a:spcPct val="150000"/>
              </a:lnSpc>
            </a:pPr>
            <a:r>
              <a:rPr lang="en-US" altLang="ko-KR" sz="2000" b="1" dirty="0"/>
              <a:t> </a:t>
            </a:r>
            <a:r>
              <a:rPr lang="en-US" altLang="ko-KR" sz="2000" b="1" dirty="0" smtClean="0"/>
              <a:t> </a:t>
            </a:r>
            <a:r>
              <a:rPr lang="ko-KR" altLang="en-US" sz="2000" b="1" dirty="0" smtClean="0"/>
              <a:t>하고 </a:t>
            </a:r>
            <a:r>
              <a:rPr lang="ko-KR" altLang="en-US" sz="2000" b="1" dirty="0"/>
              <a:t>대장장이 스마트</a:t>
            </a:r>
            <a:r>
              <a:rPr lang="en-US" altLang="ko-KR" sz="2000" b="1" dirty="0"/>
              <a:t>(UNO) </a:t>
            </a:r>
            <a:r>
              <a:rPr lang="ko-KR" altLang="en-US" sz="2000" b="1" dirty="0"/>
              <a:t>보드에서는 </a:t>
            </a:r>
            <a:r>
              <a:rPr lang="ko-KR" altLang="en-US" sz="2000" b="1" dirty="0" smtClean="0"/>
              <a:t>이를  </a:t>
            </a:r>
            <a:r>
              <a:rPr lang="ko-KR" altLang="en-US" sz="2000" b="1" dirty="0"/>
              <a:t>이용하여 </a:t>
            </a:r>
            <a:r>
              <a:rPr lang="en-US" altLang="ko-KR" sz="2000" b="1" dirty="0"/>
              <a:t>x &gt;&gt; y</a:t>
            </a:r>
            <a:r>
              <a:rPr lang="ko-KR" altLang="en-US" sz="2000" b="1" dirty="0"/>
              <a:t>의 값을 </a:t>
            </a:r>
            <a:r>
              <a:rPr lang="ko-KR" altLang="en-US" sz="2000" b="1" dirty="0" smtClean="0"/>
              <a:t> 다시 </a:t>
            </a:r>
            <a:r>
              <a:rPr lang="en-US" altLang="ko-KR" sz="2000" b="1" dirty="0"/>
              <a:t>PC</a:t>
            </a:r>
            <a:r>
              <a:rPr lang="ko-KR" altLang="en-US" sz="2000" b="1" dirty="0"/>
              <a:t>에 </a:t>
            </a:r>
            <a:endParaRPr lang="en-US" altLang="ko-KR" sz="2000" b="1" dirty="0" smtClean="0"/>
          </a:p>
          <a:p>
            <a:pPr algn="just" fontAlgn="base">
              <a:lnSpc>
                <a:spcPct val="150000"/>
              </a:lnSpc>
            </a:pPr>
            <a:r>
              <a:rPr lang="en-US" altLang="ko-KR" sz="2000" b="1" dirty="0"/>
              <a:t> </a:t>
            </a:r>
            <a:r>
              <a:rPr lang="en-US" altLang="ko-KR" sz="2000" b="1" dirty="0" smtClean="0"/>
              <a:t> </a:t>
            </a:r>
            <a:r>
              <a:rPr lang="ko-KR" altLang="en-US" sz="2000" b="1" dirty="0" smtClean="0"/>
              <a:t>전송하여 </a:t>
            </a:r>
            <a:r>
              <a:rPr lang="ko-KR" altLang="en-US" sz="2000" b="1" dirty="0"/>
              <a:t>시리얼모니터 화면에 </a:t>
            </a:r>
            <a:r>
              <a:rPr lang="ko-KR" altLang="en-US" sz="2000" b="1" dirty="0" smtClean="0"/>
              <a:t>출력하는</a:t>
            </a:r>
            <a:r>
              <a:rPr lang="en-US" altLang="ko-KR" sz="2000" b="1" smtClean="0"/>
              <a:t>(HEX)</a:t>
            </a:r>
            <a:r>
              <a:rPr lang="ko-KR" altLang="en-US" sz="2000" b="1" smtClean="0"/>
              <a:t> </a:t>
            </a:r>
            <a:r>
              <a:rPr lang="ko-KR" altLang="en-US" sz="2000" b="1" dirty="0"/>
              <a:t>프로그램을 작성하시오</a:t>
            </a:r>
            <a:r>
              <a:rPr lang="en-US" altLang="ko-KR" sz="2000" b="1" dirty="0"/>
              <a:t>.</a:t>
            </a:r>
            <a:endParaRPr lang="ko-KR" altLang="en-US" sz="2000" b="1" dirty="0"/>
          </a:p>
          <a:p>
            <a:pPr algn="just" fontAlgn="base">
              <a:lnSpc>
                <a:spcPct val="150000"/>
              </a:lnSpc>
            </a:pPr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127952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슬라이드 번호 개체 틀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754DB-6752-4F8B-AE34-D7A9B2B9A7F8}" type="slidenum">
              <a:rPr lang="ko-KR" altLang="en-US" smtClean="0"/>
              <a:t>55</a:t>
            </a:fld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213130" y="1130300"/>
            <a:ext cx="6285940" cy="726141"/>
          </a:xfrm>
          <a:prstGeom prst="rect">
            <a:avLst/>
          </a:prstGeom>
          <a:ln>
            <a:solidFill>
              <a:srgbClr val="77ADF8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fontAlgn="base"/>
            <a:r>
              <a:rPr lang="ko-KR" altLang="en-US" sz="2800" b="1" dirty="0" smtClean="0"/>
              <a:t>제 </a:t>
            </a:r>
            <a:r>
              <a:rPr lang="en-US" altLang="ko-KR" sz="2800" b="1" dirty="0"/>
              <a:t>4</a:t>
            </a:r>
            <a:r>
              <a:rPr lang="ko-KR" altLang="en-US" sz="2800" b="1" dirty="0" smtClean="0"/>
              <a:t>장</a:t>
            </a:r>
            <a:r>
              <a:rPr lang="en-US" altLang="ko-KR" sz="2800" b="1" dirty="0" smtClean="0"/>
              <a:t> </a:t>
            </a:r>
            <a:r>
              <a:rPr lang="ko-KR" altLang="en-US" sz="2800" b="1" dirty="0" err="1" smtClean="0"/>
              <a:t>조건문</a:t>
            </a:r>
            <a:r>
              <a:rPr lang="ko-KR" altLang="en-US" sz="2800" b="1" dirty="0" smtClean="0"/>
              <a:t> </a:t>
            </a:r>
            <a:endParaRPr lang="en-US" altLang="ko-KR" sz="2800" b="1" dirty="0"/>
          </a:p>
        </p:txBody>
      </p:sp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188447" cy="1006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213130" y="2083583"/>
            <a:ext cx="3968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4.1 if </a:t>
            </a:r>
            <a:r>
              <a:rPr lang="ko-KR" altLang="en-US" b="1" dirty="0" smtClean="0"/>
              <a:t>문 </a:t>
            </a:r>
            <a:endParaRPr lang="ko-KR" altLang="en-US" b="1" dirty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2568575" y="308927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213130" y="2452915"/>
            <a:ext cx="3968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4</a:t>
            </a:r>
            <a:r>
              <a:rPr lang="en-US" altLang="ko-KR" b="1" dirty="0" smtClean="0"/>
              <a:t>.1.1 if </a:t>
            </a:r>
            <a:r>
              <a:rPr lang="ko-KR" altLang="en-US" b="1" dirty="0" smtClean="0"/>
              <a:t>문에 의한 조건적 실행 </a:t>
            </a:r>
            <a:endParaRPr lang="ko-KR" altLang="en-US" b="1" dirty="0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4652963" y="333057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9525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9pPr>
          </a:lstStyle>
          <a:p>
            <a:pPr marL="0" marR="0" lvl="0" indent="9525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7365" y="2863926"/>
            <a:ext cx="5019902" cy="24835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63590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슬라이드 번호 개체 틀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754DB-6752-4F8B-AE34-D7A9B2B9A7F8}" type="slidenum">
              <a:rPr lang="ko-KR" altLang="en-US" smtClean="0"/>
              <a:t>56</a:t>
            </a:fld>
            <a:endParaRPr lang="ko-KR" altLang="en-US"/>
          </a:p>
        </p:txBody>
      </p:sp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188447" cy="1006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374" y="1353231"/>
            <a:ext cx="10767154" cy="20576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07784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슬라이드 번호 개체 틀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754DB-6752-4F8B-AE34-D7A9B2B9A7F8}" type="slidenum">
              <a:rPr lang="ko-KR" altLang="en-US" smtClean="0"/>
              <a:t>57</a:t>
            </a:fld>
            <a:endParaRPr lang="ko-KR" altLang="en-US"/>
          </a:p>
        </p:txBody>
      </p:sp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188447" cy="1006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117" y="1590448"/>
            <a:ext cx="10669210" cy="21076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97766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슬라이드 번호 개체 틀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754DB-6752-4F8B-AE34-D7A9B2B9A7F8}" type="slidenum">
              <a:rPr lang="ko-KR" altLang="en-US" smtClean="0"/>
              <a:t>58</a:t>
            </a:fld>
            <a:endParaRPr lang="ko-KR" altLang="en-US"/>
          </a:p>
        </p:txBody>
      </p:sp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188447" cy="1006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2568575" y="308927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2061027" y="1160778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/>
            <a:endParaRPr lang="en-US" altLang="ko-KR" dirty="0"/>
          </a:p>
          <a:p>
            <a:pPr fontAlgn="base"/>
            <a:r>
              <a:rPr lang="en-US" altLang="ko-KR" dirty="0"/>
              <a:t>if(num%3==0) {</a:t>
            </a:r>
          </a:p>
          <a:p>
            <a:pPr fontAlgn="base"/>
            <a:r>
              <a:rPr lang="en-US" altLang="ko-KR" dirty="0" smtClean="0"/>
              <a:t>                  </a:t>
            </a:r>
            <a:r>
              <a:rPr lang="en-US" altLang="ko-KR" dirty="0" err="1" smtClean="0"/>
              <a:t>Serial.println</a:t>
            </a:r>
            <a:r>
              <a:rPr lang="en-US" altLang="ko-KR" dirty="0"/>
              <a:t>(“It is a multiple of 3”);</a:t>
            </a:r>
          </a:p>
          <a:p>
            <a:pPr fontAlgn="base"/>
            <a:r>
              <a:rPr lang="en-US" altLang="ko-KR" dirty="0" smtClean="0"/>
              <a:t>}</a:t>
            </a:r>
          </a:p>
          <a:p>
            <a:pPr fontAlgn="base"/>
            <a:endParaRPr lang="en-US" altLang="ko-KR" dirty="0"/>
          </a:p>
          <a:p>
            <a:pPr fontAlgn="base"/>
            <a:endParaRPr lang="en-US" altLang="ko-KR" dirty="0"/>
          </a:p>
          <a:p>
            <a:pPr fontAlgn="base"/>
            <a:r>
              <a:rPr lang="en-US" altLang="ko-KR" dirty="0"/>
              <a:t>if(num%3==0) </a:t>
            </a:r>
          </a:p>
          <a:p>
            <a:pPr fontAlgn="base"/>
            <a:r>
              <a:rPr lang="en-US" altLang="ko-KR" dirty="0" smtClean="0"/>
              <a:t>                  </a:t>
            </a:r>
            <a:r>
              <a:rPr lang="en-US" altLang="ko-KR" dirty="0" err="1" smtClean="0"/>
              <a:t>Serial.println</a:t>
            </a:r>
            <a:r>
              <a:rPr lang="en-US" altLang="ko-KR" dirty="0"/>
              <a:t>(“It is a multiple of 3”);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2206172" y="3843564"/>
            <a:ext cx="6096000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/>
            <a:r>
              <a:rPr lang="en-US" altLang="ko-KR" dirty="0"/>
              <a:t>if(num%3==0) {</a:t>
            </a:r>
          </a:p>
          <a:p>
            <a:pPr fontAlgn="base"/>
            <a:r>
              <a:rPr lang="en-US" altLang="ko-KR" dirty="0" smtClean="0"/>
              <a:t>                  </a:t>
            </a:r>
            <a:r>
              <a:rPr lang="en-US" altLang="ko-KR" dirty="0" err="1" smtClean="0"/>
              <a:t>Serial.println</a:t>
            </a:r>
            <a:r>
              <a:rPr lang="en-US" altLang="ko-KR" dirty="0"/>
              <a:t>(“It is a multiple of 3”);</a:t>
            </a:r>
          </a:p>
          <a:p>
            <a:pPr fontAlgn="base"/>
            <a:r>
              <a:rPr lang="en-US" altLang="ko-KR" dirty="0" smtClean="0"/>
              <a:t>                  </a:t>
            </a:r>
            <a:r>
              <a:rPr lang="en-US" altLang="ko-KR" dirty="0" err="1" smtClean="0"/>
              <a:t>Serial.println</a:t>
            </a:r>
            <a:r>
              <a:rPr lang="en-US" altLang="ko-KR" dirty="0"/>
              <a:t>(“OK ++”);</a:t>
            </a:r>
          </a:p>
          <a:p>
            <a:pPr fontAlgn="base"/>
            <a:r>
              <a:rPr lang="en-US" altLang="ko-KR" dirty="0" smtClean="0"/>
              <a:t>}</a:t>
            </a:r>
          </a:p>
          <a:p>
            <a:pPr fontAlgn="base"/>
            <a:endParaRPr lang="en-US" altLang="ko-KR" dirty="0"/>
          </a:p>
          <a:p>
            <a:pPr fontAlgn="base"/>
            <a:endParaRPr lang="en-US" altLang="ko-KR" dirty="0"/>
          </a:p>
          <a:p>
            <a:pPr fontAlgn="base"/>
            <a:r>
              <a:rPr lang="en-US" altLang="ko-KR" dirty="0"/>
              <a:t>if(num%3==0) </a:t>
            </a:r>
          </a:p>
          <a:p>
            <a:pPr fontAlgn="base"/>
            <a:r>
              <a:rPr lang="en-US" altLang="ko-KR" dirty="0" smtClean="0"/>
              <a:t>                  </a:t>
            </a:r>
            <a:r>
              <a:rPr lang="en-US" altLang="ko-KR" dirty="0" err="1" smtClean="0"/>
              <a:t>Serial.println</a:t>
            </a:r>
            <a:r>
              <a:rPr lang="en-US" altLang="ko-KR" dirty="0"/>
              <a:t>(“It is a multiple of 3”);</a:t>
            </a:r>
          </a:p>
          <a:p>
            <a:pPr fontAlgn="base"/>
            <a:r>
              <a:rPr lang="en-US" altLang="ko-KR" dirty="0" smtClean="0"/>
              <a:t>                  </a:t>
            </a:r>
            <a:r>
              <a:rPr lang="en-US" altLang="ko-KR" dirty="0" err="1" smtClean="0"/>
              <a:t>Serial.println</a:t>
            </a:r>
            <a:r>
              <a:rPr lang="en-US" altLang="ko-KR" dirty="0"/>
              <a:t>(“OK ++”);</a:t>
            </a:r>
          </a:p>
        </p:txBody>
      </p:sp>
    </p:spTree>
    <p:extLst>
      <p:ext uri="{BB962C8B-B14F-4D97-AF65-F5344CB8AC3E}">
        <p14:creationId xmlns:p14="http://schemas.microsoft.com/office/powerpoint/2010/main" val="2307495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슬라이드 번호 개체 틀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754DB-6752-4F8B-AE34-D7A9B2B9A7F8}" type="slidenum">
              <a:rPr lang="ko-KR" altLang="en-US" smtClean="0"/>
              <a:t>59</a:t>
            </a:fld>
            <a:endParaRPr lang="ko-KR" altLang="en-US"/>
          </a:p>
        </p:txBody>
      </p:sp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188447" cy="1006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93294" y="1295791"/>
            <a:ext cx="46044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4.1.2 if ~else </a:t>
            </a:r>
            <a:r>
              <a:rPr lang="ko-KR" altLang="en-US" b="1" dirty="0" smtClean="0"/>
              <a:t>문에 의한 조건적 실행 </a:t>
            </a:r>
            <a:endParaRPr lang="ko-KR" altLang="en-US" b="1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2862" y="1897063"/>
            <a:ext cx="4942795" cy="4271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07784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슬라이드 번호 개체 틀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754DB-6752-4F8B-AE34-D7A9B2B9A7F8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188447" cy="1006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0625" y="6435725"/>
            <a:ext cx="2111375" cy="422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5" name="_x234520720" descr="EMB00003ca4646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2000" y="1244600"/>
            <a:ext cx="4864100" cy="2185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7" name="_x234521120" descr="EMB00003ca4646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500" y="3822699"/>
            <a:ext cx="4800600" cy="2157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3403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슬라이드 번호 개체 틀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754DB-6752-4F8B-AE34-D7A9B2B9A7F8}" type="slidenum">
              <a:rPr lang="ko-KR" altLang="en-US" smtClean="0"/>
              <a:t>60</a:t>
            </a:fld>
            <a:endParaRPr lang="ko-KR" altLang="en-US"/>
          </a:p>
        </p:txBody>
      </p:sp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188447" cy="1006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321" y="1281113"/>
            <a:ext cx="10714251" cy="21297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75786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슬라이드 번호 개체 틀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754DB-6752-4F8B-AE34-D7A9B2B9A7F8}" type="slidenum">
              <a:rPr lang="ko-KR" altLang="en-US" smtClean="0"/>
              <a:t>61</a:t>
            </a:fld>
            <a:endParaRPr lang="ko-KR" altLang="en-US"/>
          </a:p>
        </p:txBody>
      </p:sp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188447" cy="1006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693294" y="1295791"/>
            <a:ext cx="6839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4.1.3 if ~else, else if, ~ else  </a:t>
            </a:r>
            <a:r>
              <a:rPr lang="ko-KR" altLang="en-US" b="1" dirty="0" smtClean="0"/>
              <a:t>문에 의한 조건적 실행 </a:t>
            </a:r>
            <a:endParaRPr lang="ko-KR" altLang="en-US" b="1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0435" y="1770743"/>
            <a:ext cx="3629893" cy="49146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49255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슬라이드 번호 개체 틀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754DB-6752-4F8B-AE34-D7A9B2B9A7F8}" type="slidenum">
              <a:rPr lang="ko-KR" altLang="en-US" smtClean="0"/>
              <a:t>62</a:t>
            </a:fld>
            <a:endParaRPr lang="ko-KR" altLang="en-US"/>
          </a:p>
        </p:txBody>
      </p:sp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188447" cy="1006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081" y="1381352"/>
            <a:ext cx="10316083" cy="1884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29653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슬라이드 번호 개체 틀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754DB-6752-4F8B-AE34-D7A9B2B9A7F8}" type="slidenum">
              <a:rPr lang="ko-KR" altLang="en-US" smtClean="0"/>
              <a:t>63</a:t>
            </a:fld>
            <a:endParaRPr lang="ko-KR" altLang="en-US"/>
          </a:p>
        </p:txBody>
      </p:sp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188447" cy="1006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93294" y="1295791"/>
            <a:ext cx="6839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4.1.4 </a:t>
            </a:r>
            <a:r>
              <a:rPr lang="ko-KR" altLang="en-US" b="1" dirty="0" smtClean="0"/>
              <a:t>조건 연산자</a:t>
            </a:r>
            <a:r>
              <a:rPr lang="en-US" altLang="ko-KR" b="1" dirty="0" smtClean="0"/>
              <a:t>(</a:t>
            </a:r>
            <a:r>
              <a:rPr lang="ko-KR" altLang="en-US" b="1" dirty="0" err="1" smtClean="0"/>
              <a:t>삼항</a:t>
            </a:r>
            <a:r>
              <a:rPr lang="ko-KR" altLang="en-US" b="1" dirty="0" smtClean="0"/>
              <a:t> 연산자</a:t>
            </a:r>
            <a:r>
              <a:rPr lang="en-US" altLang="ko-KR" b="1" dirty="0" smtClean="0"/>
              <a:t>)</a:t>
            </a:r>
            <a:r>
              <a:rPr lang="ko-KR" altLang="en-US" b="1" dirty="0" smtClean="0"/>
              <a:t> </a:t>
            </a:r>
            <a:endParaRPr lang="ko-KR" altLang="en-US" b="1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2563" y="2128838"/>
            <a:ext cx="9286875" cy="2600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29653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슬라이드 번호 개체 틀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754DB-6752-4F8B-AE34-D7A9B2B9A7F8}" type="slidenum">
              <a:rPr lang="ko-KR" altLang="en-US" smtClean="0"/>
              <a:t>64</a:t>
            </a:fld>
            <a:endParaRPr lang="ko-KR" altLang="en-US"/>
          </a:p>
        </p:txBody>
      </p:sp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188447" cy="1006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731" y="1151394"/>
            <a:ext cx="10855098" cy="22683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29653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슬라이드 번호 개체 틀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754DB-6752-4F8B-AE34-D7A9B2B9A7F8}" type="slidenum">
              <a:rPr lang="ko-KR" altLang="en-US" smtClean="0"/>
              <a:t>65</a:t>
            </a:fld>
            <a:endParaRPr lang="ko-KR" altLang="en-US"/>
          </a:p>
        </p:txBody>
      </p:sp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188447" cy="1006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409" y="1251178"/>
            <a:ext cx="10522733" cy="19709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29653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슬라이드 번호 개체 틀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754DB-6752-4F8B-AE34-D7A9B2B9A7F8}" type="slidenum">
              <a:rPr lang="ko-KR" altLang="en-US" smtClean="0"/>
              <a:t>66</a:t>
            </a:fld>
            <a:endParaRPr lang="ko-KR" altLang="en-US"/>
          </a:p>
        </p:txBody>
      </p:sp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188447" cy="1006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850273" y="1241755"/>
            <a:ext cx="3968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4.2 </a:t>
            </a:r>
            <a:r>
              <a:rPr lang="en-US" altLang="ko-KR" b="1" dirty="0" err="1" smtClean="0"/>
              <a:t>swith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문 </a:t>
            </a:r>
            <a:endParaRPr lang="ko-KR" altLang="en-US" b="1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1848" y="1426421"/>
            <a:ext cx="6086475" cy="534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29653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슬라이드 번호 개체 틀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754DB-6752-4F8B-AE34-D7A9B2B9A7F8}" type="slidenum">
              <a:rPr lang="ko-KR" altLang="en-US" smtClean="0"/>
              <a:t>67</a:t>
            </a:fld>
            <a:endParaRPr lang="ko-KR" altLang="en-US"/>
          </a:p>
        </p:txBody>
      </p:sp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188447" cy="1006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838" y="1194027"/>
            <a:ext cx="10888725" cy="2173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96707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슬라이드 번호 개체 틀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754DB-6752-4F8B-AE34-D7A9B2B9A7F8}" type="slidenum">
              <a:rPr lang="ko-KR" altLang="en-US" smtClean="0"/>
              <a:t>68</a:t>
            </a:fld>
            <a:endParaRPr lang="ko-KR" altLang="en-US"/>
          </a:p>
        </p:txBody>
      </p:sp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188447" cy="1006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0802" y="1006252"/>
            <a:ext cx="6067425" cy="5019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29653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슬라이드 번호 개체 틀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754DB-6752-4F8B-AE34-D7A9B2B9A7F8}" type="slidenum">
              <a:rPr lang="ko-KR" altLang="en-US" smtClean="0"/>
              <a:t>69</a:t>
            </a:fld>
            <a:endParaRPr lang="ko-KR" altLang="en-US"/>
          </a:p>
        </p:txBody>
      </p:sp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188447" cy="1006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030514" y="3686629"/>
            <a:ext cx="7980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- </a:t>
            </a:r>
            <a:r>
              <a:rPr lang="en-US" altLang="ko-KR" dirty="0" err="1" smtClean="0"/>
              <a:t>Serial.read</a:t>
            </a:r>
            <a:r>
              <a:rPr lang="en-US" altLang="ko-KR" dirty="0" smtClean="0"/>
              <a:t>( ) : PC</a:t>
            </a:r>
            <a:r>
              <a:rPr lang="ko-KR" altLang="en-US" dirty="0" smtClean="0"/>
              <a:t>에서 시리얼로 </a:t>
            </a:r>
            <a:r>
              <a:rPr lang="en-US" altLang="ko-KR" dirty="0" smtClean="0"/>
              <a:t>1</a:t>
            </a:r>
            <a:r>
              <a:rPr lang="ko-KR" altLang="en-US" dirty="0" smtClean="0"/>
              <a:t>바이트짜리 문자를 입력 받는 함수이다</a:t>
            </a:r>
            <a:r>
              <a:rPr lang="en-US" altLang="ko-KR" dirty="0" smtClean="0"/>
              <a:t>. </a:t>
            </a:r>
            <a:endParaRPr lang="ko-KR" altLang="en-US" dirty="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606" y="1410833"/>
            <a:ext cx="10567682" cy="19855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96707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슬라이드 번호 개체 틀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754DB-6752-4F8B-AE34-D7A9B2B9A7F8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188447" cy="1006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0625" y="6435725"/>
            <a:ext cx="2111375" cy="422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49" name="_x234520160" descr="EMB00003ca4646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2702" y="1219200"/>
            <a:ext cx="4747986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51" name="_x234520960" descr="EMB00003ca4646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0964" y="3860800"/>
            <a:ext cx="4719724" cy="212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5317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슬라이드 번호 개체 틀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754DB-6752-4F8B-AE34-D7A9B2B9A7F8}" type="slidenum">
              <a:rPr lang="ko-KR" altLang="en-US" smtClean="0"/>
              <a:t>70</a:t>
            </a:fld>
            <a:endParaRPr lang="ko-KR" altLang="en-US"/>
          </a:p>
        </p:txBody>
      </p:sp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188447" cy="1006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852662" y="1025533"/>
            <a:ext cx="6285940" cy="726141"/>
          </a:xfrm>
          <a:prstGeom prst="rect">
            <a:avLst/>
          </a:prstGeom>
          <a:ln>
            <a:solidFill>
              <a:srgbClr val="77ADF8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fontAlgn="base"/>
            <a:r>
              <a:rPr lang="ko-KR" altLang="en-US" sz="2800" b="1" dirty="0" smtClean="0"/>
              <a:t>연습문제 </a:t>
            </a:r>
            <a:r>
              <a:rPr lang="en-US" altLang="ko-KR" sz="2800" b="1" dirty="0" smtClean="0"/>
              <a:t> </a:t>
            </a:r>
            <a:r>
              <a:rPr lang="ko-KR" altLang="en-US" sz="2800" b="1" dirty="0" smtClean="0"/>
              <a:t> </a:t>
            </a:r>
            <a:endParaRPr lang="en-US" altLang="ko-KR" sz="28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852662" y="1959428"/>
            <a:ext cx="1052653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fontAlgn="base">
              <a:lnSpc>
                <a:spcPct val="150000"/>
              </a:lnSpc>
              <a:buAutoNum type="arabicPeriod"/>
            </a:pPr>
            <a:r>
              <a:rPr lang="en-US" altLang="ko-KR" sz="2000" b="1" dirty="0" smtClean="0"/>
              <a:t>PC</a:t>
            </a:r>
            <a:r>
              <a:rPr lang="ko-KR" altLang="en-US" sz="2000" b="1" dirty="0"/>
              <a:t>의 시리얼모니터 창에서 정수를 입력하여 홀수 인지 짝수 인지 판단하는 프로그램을 </a:t>
            </a:r>
            <a:endParaRPr lang="en-US" altLang="ko-KR" sz="2000" b="1" dirty="0" smtClean="0"/>
          </a:p>
          <a:p>
            <a:pPr fontAlgn="base">
              <a:lnSpc>
                <a:spcPct val="150000"/>
              </a:lnSpc>
            </a:pPr>
            <a:r>
              <a:rPr lang="en-US" altLang="ko-KR" sz="2000" b="1" dirty="0"/>
              <a:t> </a:t>
            </a:r>
            <a:r>
              <a:rPr lang="en-US" altLang="ko-KR" sz="2000" b="1" dirty="0" smtClean="0"/>
              <a:t>    </a:t>
            </a:r>
            <a:r>
              <a:rPr lang="ko-KR" altLang="en-US" sz="2000" b="1" dirty="0" smtClean="0"/>
              <a:t>작성해 </a:t>
            </a:r>
            <a:r>
              <a:rPr lang="ko-KR" altLang="en-US" sz="2000" b="1" dirty="0"/>
              <a:t>보자</a:t>
            </a:r>
            <a:r>
              <a:rPr lang="en-US" altLang="ko-KR" sz="2000" b="1" dirty="0"/>
              <a:t>.</a:t>
            </a:r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196707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슬라이드 번호 개체 틀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754DB-6752-4F8B-AE34-D7A9B2B9A7F8}" type="slidenum">
              <a:rPr lang="ko-KR" altLang="en-US" smtClean="0"/>
              <a:t>71</a:t>
            </a:fld>
            <a:endParaRPr lang="ko-KR" altLang="en-US"/>
          </a:p>
        </p:txBody>
      </p:sp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188447" cy="1006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852662" y="1025533"/>
            <a:ext cx="6285940" cy="726141"/>
          </a:xfrm>
          <a:prstGeom prst="rect">
            <a:avLst/>
          </a:prstGeom>
          <a:ln>
            <a:solidFill>
              <a:srgbClr val="77ADF8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fontAlgn="base"/>
            <a:r>
              <a:rPr lang="ko-KR" altLang="en-US" sz="2800" b="1" dirty="0" smtClean="0"/>
              <a:t>연습문제 </a:t>
            </a:r>
            <a:r>
              <a:rPr lang="en-US" altLang="ko-KR" sz="2800" b="1" dirty="0" smtClean="0"/>
              <a:t> </a:t>
            </a:r>
            <a:r>
              <a:rPr lang="ko-KR" altLang="en-US" sz="2800" b="1" dirty="0" smtClean="0"/>
              <a:t> </a:t>
            </a:r>
            <a:endParaRPr lang="en-US" altLang="ko-KR" sz="28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852661" y="1959428"/>
            <a:ext cx="1102002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en-US" altLang="ko-KR" sz="2000" b="1" dirty="0"/>
              <a:t>2. PC</a:t>
            </a:r>
            <a:r>
              <a:rPr lang="ko-KR" altLang="en-US" sz="2000" b="1" dirty="0"/>
              <a:t>의 시리얼모니터 창에서 정수 분자와 정수 분모를 입력하여 나눗셈을 하는 프로그램을 </a:t>
            </a:r>
            <a:endParaRPr lang="en-US" altLang="ko-KR" sz="2000" b="1" dirty="0" smtClean="0"/>
          </a:p>
          <a:p>
            <a:pPr fontAlgn="base">
              <a:lnSpc>
                <a:spcPct val="150000"/>
              </a:lnSpc>
            </a:pPr>
            <a:r>
              <a:rPr lang="en-US" altLang="ko-KR" sz="2000" b="1" dirty="0"/>
              <a:t> </a:t>
            </a:r>
            <a:r>
              <a:rPr lang="en-US" altLang="ko-KR" sz="2000" b="1" dirty="0" smtClean="0"/>
              <a:t>   </a:t>
            </a:r>
            <a:r>
              <a:rPr lang="ko-KR" altLang="en-US" sz="2000" b="1" dirty="0" smtClean="0"/>
              <a:t>작성해보도록 한다</a:t>
            </a:r>
            <a:r>
              <a:rPr lang="en-US" altLang="ko-KR" sz="2000" b="1" dirty="0" smtClean="0"/>
              <a:t>. (</a:t>
            </a:r>
            <a:r>
              <a:rPr lang="ko-KR" altLang="en-US" sz="2000" b="1" dirty="0"/>
              <a:t>단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나눗셈을 </a:t>
            </a:r>
            <a:r>
              <a:rPr lang="ko-KR" altLang="en-US" sz="2000" b="1" dirty="0" smtClean="0"/>
              <a:t>하기 전에 </a:t>
            </a:r>
            <a:r>
              <a:rPr lang="ko-KR" altLang="en-US" sz="2000" b="1" dirty="0"/>
              <a:t>분모가 ‘</a:t>
            </a:r>
            <a:r>
              <a:rPr lang="en-US" altLang="ko-KR" sz="2000" b="1" dirty="0"/>
              <a:t>0’ </a:t>
            </a:r>
            <a:r>
              <a:rPr lang="ko-KR" altLang="en-US" sz="2000" b="1" dirty="0"/>
              <a:t>인지 확인하여</a:t>
            </a:r>
            <a:r>
              <a:rPr lang="en-US" altLang="ko-KR" sz="2000" b="1" dirty="0"/>
              <a:t>, </a:t>
            </a:r>
            <a:r>
              <a:rPr lang="ko-KR" altLang="en-US" sz="2000" b="1" dirty="0" smtClean="0"/>
              <a:t>분모 </a:t>
            </a:r>
            <a:r>
              <a:rPr lang="en-US" altLang="ko-KR" sz="2000" b="1" dirty="0" smtClean="0"/>
              <a:t>0 </a:t>
            </a:r>
            <a:r>
              <a:rPr lang="ko-KR" altLang="en-US" sz="2000" b="1" dirty="0" smtClean="0"/>
              <a:t>이면  </a:t>
            </a:r>
            <a:r>
              <a:rPr lang="en-US" altLang="ko-KR" sz="2000" b="1" dirty="0" smtClean="0"/>
              <a:t>“Can </a:t>
            </a:r>
          </a:p>
          <a:p>
            <a:pPr fontAlgn="base">
              <a:lnSpc>
                <a:spcPct val="150000"/>
              </a:lnSpc>
            </a:pPr>
            <a:r>
              <a:rPr lang="en-US" altLang="ko-KR" sz="2000" b="1" dirty="0"/>
              <a:t> </a:t>
            </a:r>
            <a:r>
              <a:rPr lang="en-US" altLang="ko-KR" sz="2000" b="1" dirty="0" smtClean="0"/>
              <a:t>   not  divide </a:t>
            </a:r>
            <a:r>
              <a:rPr lang="en-US" altLang="ko-KR" sz="2000" b="1" dirty="0"/>
              <a:t>by </a:t>
            </a:r>
            <a:r>
              <a:rPr lang="en-US" altLang="ko-KR" sz="2000" b="1" dirty="0" smtClean="0"/>
              <a:t>0</a:t>
            </a:r>
            <a:r>
              <a:rPr lang="ko-KR" altLang="en-US" sz="2000" b="1" dirty="0" smtClean="0"/>
              <a:t>” </a:t>
            </a:r>
            <a:r>
              <a:rPr lang="ko-KR" altLang="en-US" sz="2000" b="1" dirty="0"/>
              <a:t>라는 글자가 </a:t>
            </a:r>
            <a:r>
              <a:rPr lang="ko-KR" altLang="en-US" sz="2000" b="1" dirty="0" smtClean="0"/>
              <a:t>찍히도록  </a:t>
            </a:r>
            <a:r>
              <a:rPr lang="ko-KR" altLang="en-US" sz="2000" b="1" dirty="0"/>
              <a:t>한다</a:t>
            </a:r>
            <a:r>
              <a:rPr lang="en-US" altLang="ko-KR" sz="2000" b="1" dirty="0" smtClean="0"/>
              <a:t>)</a:t>
            </a:r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812129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슬라이드 번호 개체 틀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754DB-6752-4F8B-AE34-D7A9B2B9A7F8}" type="slidenum">
              <a:rPr lang="ko-KR" altLang="en-US" smtClean="0"/>
              <a:t>72</a:t>
            </a:fld>
            <a:endParaRPr lang="ko-KR" altLang="en-US"/>
          </a:p>
        </p:txBody>
      </p:sp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188447" cy="1006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852662" y="1025533"/>
            <a:ext cx="6285940" cy="726141"/>
          </a:xfrm>
          <a:prstGeom prst="rect">
            <a:avLst/>
          </a:prstGeom>
          <a:ln>
            <a:solidFill>
              <a:srgbClr val="77ADF8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fontAlgn="base"/>
            <a:r>
              <a:rPr lang="ko-KR" altLang="en-US" sz="2800" b="1" dirty="0" smtClean="0"/>
              <a:t>연습문제 </a:t>
            </a:r>
            <a:r>
              <a:rPr lang="en-US" altLang="ko-KR" sz="2800" b="1" dirty="0" smtClean="0"/>
              <a:t> </a:t>
            </a:r>
            <a:r>
              <a:rPr lang="ko-KR" altLang="en-US" sz="2800" b="1" dirty="0" smtClean="0"/>
              <a:t> </a:t>
            </a:r>
            <a:endParaRPr lang="en-US" altLang="ko-KR" sz="28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504318" y="2017485"/>
            <a:ext cx="11179682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en-US" altLang="ko-KR" sz="2000" b="1" dirty="0"/>
              <a:t>3. PC </a:t>
            </a:r>
            <a:r>
              <a:rPr lang="ko-KR" altLang="en-US" sz="2000" b="1" dirty="0"/>
              <a:t>시리얼모니터 창에서 키</a:t>
            </a:r>
            <a:r>
              <a:rPr lang="en-US" altLang="ko-KR" sz="2000" b="1" dirty="0"/>
              <a:t>(Height)</a:t>
            </a:r>
            <a:r>
              <a:rPr lang="ko-KR" altLang="en-US" sz="2000" b="1" dirty="0"/>
              <a:t>와 체중</a:t>
            </a:r>
            <a:r>
              <a:rPr lang="en-US" altLang="ko-KR" sz="2000" b="1" dirty="0"/>
              <a:t>(Weight)</a:t>
            </a:r>
            <a:r>
              <a:rPr lang="ko-KR" altLang="en-US" sz="2000" b="1" dirty="0"/>
              <a:t>을 </a:t>
            </a:r>
            <a:r>
              <a:rPr lang="ko-KR" altLang="en-US" sz="2000" b="1" dirty="0" smtClean="0"/>
              <a:t>입력 받아서 </a:t>
            </a:r>
            <a:r>
              <a:rPr lang="ko-KR" altLang="en-US" sz="2000" b="1" dirty="0"/>
              <a:t>표준 체중을 계산한 후에 </a:t>
            </a:r>
            <a:endParaRPr lang="en-US" altLang="ko-KR" sz="2000" b="1" dirty="0"/>
          </a:p>
          <a:p>
            <a:pPr fontAlgn="base">
              <a:lnSpc>
                <a:spcPct val="150000"/>
              </a:lnSpc>
            </a:pPr>
            <a:r>
              <a:rPr lang="en-US" altLang="ko-KR" sz="2000" b="1" dirty="0"/>
              <a:t>   </a:t>
            </a:r>
            <a:r>
              <a:rPr lang="ko-KR" altLang="en-US" sz="2000" b="1" dirty="0"/>
              <a:t>사용자의 체중과 비교하여 </a:t>
            </a:r>
            <a:r>
              <a:rPr lang="ko-KR" altLang="en-US" sz="2000" b="1" dirty="0" err="1"/>
              <a:t>저체중</a:t>
            </a:r>
            <a:r>
              <a:rPr lang="en-US" altLang="ko-KR" sz="2000" b="1" dirty="0"/>
              <a:t>(Low weight) </a:t>
            </a:r>
            <a:r>
              <a:rPr lang="ko-KR" altLang="en-US" sz="2000" b="1" dirty="0"/>
              <a:t>인지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표준</a:t>
            </a:r>
            <a:r>
              <a:rPr lang="en-US" altLang="ko-KR" sz="2000" b="1" dirty="0"/>
              <a:t>(Standard weight)</a:t>
            </a:r>
            <a:r>
              <a:rPr lang="ko-KR" altLang="en-US" sz="2000" b="1" dirty="0"/>
              <a:t>인지</a:t>
            </a:r>
            <a:r>
              <a:rPr lang="en-US" altLang="ko-KR" sz="2000" b="1" dirty="0"/>
              <a:t>, </a:t>
            </a:r>
            <a:r>
              <a:rPr lang="ko-KR" altLang="en-US" sz="2000" b="1" dirty="0" err="1"/>
              <a:t>과체중</a:t>
            </a:r>
            <a:endParaRPr lang="en-US" altLang="ko-KR" sz="2000" b="1" dirty="0"/>
          </a:p>
          <a:p>
            <a:pPr fontAlgn="base">
              <a:lnSpc>
                <a:spcPct val="150000"/>
              </a:lnSpc>
            </a:pPr>
            <a:r>
              <a:rPr lang="en-US" altLang="ko-KR" sz="2000" b="1" dirty="0"/>
              <a:t>   (Over weight)</a:t>
            </a:r>
            <a:r>
              <a:rPr lang="ko-KR" altLang="en-US" sz="2000" b="1" dirty="0"/>
              <a:t>인지를 판단하는 프로그램을 작성하라</a:t>
            </a:r>
            <a:r>
              <a:rPr lang="en-US" altLang="ko-KR" sz="2000" b="1" dirty="0"/>
              <a:t>.</a:t>
            </a:r>
          </a:p>
          <a:p>
            <a:pPr fontAlgn="base">
              <a:lnSpc>
                <a:spcPct val="150000"/>
              </a:lnSpc>
            </a:pPr>
            <a:endParaRPr lang="ko-KR" altLang="en-US" sz="2000" b="1" dirty="0"/>
          </a:p>
          <a:p>
            <a:pPr fontAlgn="base">
              <a:lnSpc>
                <a:spcPct val="150000"/>
              </a:lnSpc>
            </a:pPr>
            <a:r>
              <a:rPr lang="ko-KR" altLang="en-US" sz="2000" b="1" dirty="0"/>
              <a:t>   표준체중 </a:t>
            </a:r>
            <a:r>
              <a:rPr lang="en-US" altLang="ko-KR" sz="2000" b="1" dirty="0"/>
              <a:t>= (</a:t>
            </a:r>
            <a:r>
              <a:rPr lang="ko-KR" altLang="en-US" sz="2000" b="1" dirty="0"/>
              <a:t>키 </a:t>
            </a:r>
            <a:r>
              <a:rPr lang="en-US" altLang="ko-KR" sz="2000" b="1" dirty="0"/>
              <a:t>–100 ) x 0.9 </a:t>
            </a:r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470626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슬라이드 번호 개체 틀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754DB-6752-4F8B-AE34-D7A9B2B9A7F8}" type="slidenum">
              <a:rPr lang="ko-KR" altLang="en-US" smtClean="0"/>
              <a:t>73</a:t>
            </a:fld>
            <a:endParaRPr lang="ko-KR" altLang="en-US"/>
          </a:p>
        </p:txBody>
      </p:sp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188447" cy="1006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852662" y="1025533"/>
            <a:ext cx="6285940" cy="726141"/>
          </a:xfrm>
          <a:prstGeom prst="rect">
            <a:avLst/>
          </a:prstGeom>
          <a:ln>
            <a:solidFill>
              <a:srgbClr val="77ADF8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fontAlgn="base"/>
            <a:r>
              <a:rPr lang="ko-KR" altLang="en-US" sz="2800" b="1" dirty="0" smtClean="0"/>
              <a:t>연습문제 </a:t>
            </a:r>
            <a:r>
              <a:rPr lang="en-US" altLang="ko-KR" sz="2800" b="1" dirty="0" smtClean="0"/>
              <a:t> </a:t>
            </a:r>
            <a:r>
              <a:rPr lang="ko-KR" altLang="en-US" sz="2800" b="1" dirty="0" smtClean="0"/>
              <a:t> </a:t>
            </a:r>
            <a:endParaRPr lang="en-US" altLang="ko-KR" sz="28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852661" y="1959428"/>
            <a:ext cx="10990996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en-US" altLang="ko-KR" sz="2000" b="1" dirty="0"/>
              <a:t>4. if-else</a:t>
            </a:r>
            <a:r>
              <a:rPr lang="ko-KR" altLang="en-US" sz="2000" b="1" dirty="0"/>
              <a:t>문을 이용하여 </a:t>
            </a:r>
            <a:r>
              <a:rPr lang="en-US" altLang="ko-KR" sz="2000" b="1" dirty="0"/>
              <a:t>PC</a:t>
            </a:r>
            <a:r>
              <a:rPr lang="ko-KR" altLang="en-US" sz="2000" b="1" dirty="0"/>
              <a:t>의 시리얼모니터 창에서 점수의 정수를 입력하면 다음과 같이 </a:t>
            </a:r>
            <a:r>
              <a:rPr lang="ko-KR" altLang="en-US" sz="2000" b="1" dirty="0" smtClean="0"/>
              <a:t>출력</a:t>
            </a:r>
            <a:endParaRPr lang="en-US" altLang="ko-KR" sz="2000" b="1" dirty="0" smtClean="0"/>
          </a:p>
          <a:p>
            <a:pPr fontAlgn="base">
              <a:lnSpc>
                <a:spcPct val="150000"/>
              </a:lnSpc>
            </a:pPr>
            <a:r>
              <a:rPr lang="en-US" altLang="ko-KR" sz="2000" b="1" dirty="0"/>
              <a:t> </a:t>
            </a:r>
            <a:r>
              <a:rPr lang="en-US" altLang="ko-KR" sz="2000" b="1" dirty="0" smtClean="0"/>
              <a:t>   </a:t>
            </a:r>
            <a:r>
              <a:rPr lang="ko-KR" altLang="en-US" sz="2000" b="1" dirty="0" smtClean="0"/>
              <a:t>되는 </a:t>
            </a:r>
            <a:r>
              <a:rPr lang="ko-KR" altLang="en-US" sz="2000" b="1" dirty="0"/>
              <a:t>프로그램을 작성 하여라 </a:t>
            </a:r>
          </a:p>
          <a:p>
            <a:pPr fontAlgn="base">
              <a:lnSpc>
                <a:spcPct val="150000"/>
              </a:lnSpc>
            </a:pPr>
            <a:r>
              <a:rPr lang="en-US" altLang="ko-KR" sz="2000" b="1" dirty="0" smtClean="0"/>
              <a:t>    1</a:t>
            </a:r>
            <a:r>
              <a:rPr lang="en-US" altLang="ko-KR" sz="2000" b="1" dirty="0"/>
              <a:t>) 90</a:t>
            </a:r>
            <a:r>
              <a:rPr lang="ko-KR" altLang="en-US" sz="2000" b="1" dirty="0"/>
              <a:t>점 이상이 입력되면 </a:t>
            </a:r>
            <a:r>
              <a:rPr lang="en-US" altLang="ko-KR" sz="2000" b="1" dirty="0"/>
              <a:t>: A</a:t>
            </a:r>
            <a:endParaRPr lang="ko-KR" altLang="en-US" sz="2000" b="1" dirty="0"/>
          </a:p>
          <a:p>
            <a:pPr fontAlgn="base">
              <a:lnSpc>
                <a:spcPct val="150000"/>
              </a:lnSpc>
            </a:pPr>
            <a:r>
              <a:rPr lang="en-US" altLang="ko-KR" sz="2000" b="1" dirty="0" smtClean="0"/>
              <a:t>    2</a:t>
            </a:r>
            <a:r>
              <a:rPr lang="en-US" altLang="ko-KR" sz="2000" b="1" dirty="0"/>
              <a:t>) 80</a:t>
            </a:r>
            <a:r>
              <a:rPr lang="ko-KR" altLang="en-US" sz="2000" b="1" dirty="0"/>
              <a:t>점 ∼ </a:t>
            </a:r>
            <a:r>
              <a:rPr lang="en-US" altLang="ko-KR" sz="2000" b="1" dirty="0"/>
              <a:t>89</a:t>
            </a:r>
            <a:r>
              <a:rPr lang="ko-KR" altLang="en-US" sz="2000" b="1" dirty="0"/>
              <a:t>점 </a:t>
            </a:r>
            <a:r>
              <a:rPr lang="en-US" altLang="ko-KR" sz="2000" b="1" dirty="0"/>
              <a:t>: B</a:t>
            </a:r>
            <a:endParaRPr lang="ko-KR" altLang="en-US" sz="2000" b="1" dirty="0"/>
          </a:p>
          <a:p>
            <a:pPr fontAlgn="base">
              <a:lnSpc>
                <a:spcPct val="150000"/>
              </a:lnSpc>
            </a:pPr>
            <a:r>
              <a:rPr lang="en-US" altLang="ko-KR" sz="2000" b="1" dirty="0" smtClean="0"/>
              <a:t>    3</a:t>
            </a:r>
            <a:r>
              <a:rPr lang="en-US" altLang="ko-KR" sz="2000" b="1" dirty="0"/>
              <a:t>) 70</a:t>
            </a:r>
            <a:r>
              <a:rPr lang="ko-KR" altLang="en-US" sz="2000" b="1" dirty="0"/>
              <a:t>점 ∼ </a:t>
            </a:r>
            <a:r>
              <a:rPr lang="en-US" altLang="ko-KR" sz="2000" b="1" dirty="0"/>
              <a:t>79</a:t>
            </a:r>
            <a:r>
              <a:rPr lang="ko-KR" altLang="en-US" sz="2000" b="1" dirty="0"/>
              <a:t>점 </a:t>
            </a:r>
            <a:r>
              <a:rPr lang="en-US" altLang="ko-KR" sz="2000" b="1" dirty="0"/>
              <a:t>: C</a:t>
            </a:r>
            <a:endParaRPr lang="ko-KR" altLang="en-US" sz="2000" b="1" dirty="0"/>
          </a:p>
          <a:p>
            <a:pPr fontAlgn="base">
              <a:lnSpc>
                <a:spcPct val="150000"/>
              </a:lnSpc>
            </a:pPr>
            <a:r>
              <a:rPr lang="en-US" altLang="ko-KR" sz="2000" b="1" dirty="0" smtClean="0"/>
              <a:t>    4</a:t>
            </a:r>
            <a:r>
              <a:rPr lang="en-US" altLang="ko-KR" sz="2000" b="1" dirty="0"/>
              <a:t>) 60</a:t>
            </a:r>
            <a:r>
              <a:rPr lang="ko-KR" altLang="en-US" sz="2000" b="1" dirty="0"/>
              <a:t>점 ∼ </a:t>
            </a:r>
            <a:r>
              <a:rPr lang="en-US" altLang="ko-KR" sz="2000" b="1" dirty="0"/>
              <a:t>69</a:t>
            </a:r>
            <a:r>
              <a:rPr lang="ko-KR" altLang="en-US" sz="2000" b="1" dirty="0"/>
              <a:t>점 </a:t>
            </a:r>
            <a:r>
              <a:rPr lang="en-US" altLang="ko-KR" sz="2000" b="1" dirty="0"/>
              <a:t>: D</a:t>
            </a:r>
            <a:endParaRPr lang="ko-KR" altLang="en-US" sz="2000" b="1" dirty="0"/>
          </a:p>
          <a:p>
            <a:pPr fontAlgn="base">
              <a:lnSpc>
                <a:spcPct val="150000"/>
              </a:lnSpc>
            </a:pPr>
            <a:r>
              <a:rPr lang="en-US" altLang="ko-KR" sz="2000" b="1" dirty="0" smtClean="0"/>
              <a:t>    5</a:t>
            </a:r>
            <a:r>
              <a:rPr lang="en-US" altLang="ko-KR" sz="2000" b="1" dirty="0"/>
              <a:t>) 60</a:t>
            </a:r>
            <a:r>
              <a:rPr lang="ko-KR" altLang="en-US" sz="2000" b="1" dirty="0"/>
              <a:t>점 미만 </a:t>
            </a:r>
            <a:r>
              <a:rPr lang="en-US" altLang="ko-KR" sz="2000" b="1" dirty="0"/>
              <a:t>: F</a:t>
            </a:r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315000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슬라이드 번호 개체 틀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754DB-6752-4F8B-AE34-D7A9B2B9A7F8}" type="slidenum">
              <a:rPr lang="ko-KR" altLang="en-US" smtClean="0"/>
              <a:t>74</a:t>
            </a:fld>
            <a:endParaRPr lang="ko-KR" altLang="en-US"/>
          </a:p>
        </p:txBody>
      </p:sp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188447" cy="1006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852662" y="1025533"/>
            <a:ext cx="6285940" cy="726141"/>
          </a:xfrm>
          <a:prstGeom prst="rect">
            <a:avLst/>
          </a:prstGeom>
          <a:ln>
            <a:solidFill>
              <a:srgbClr val="77ADF8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fontAlgn="base"/>
            <a:r>
              <a:rPr lang="ko-KR" altLang="en-US" sz="2800" b="1" dirty="0" smtClean="0"/>
              <a:t>연습문제 </a:t>
            </a:r>
            <a:r>
              <a:rPr lang="en-US" altLang="ko-KR" sz="2800" b="1" dirty="0" smtClean="0"/>
              <a:t> </a:t>
            </a:r>
            <a:r>
              <a:rPr lang="ko-KR" altLang="en-US" sz="2800" b="1" dirty="0" smtClean="0"/>
              <a:t> </a:t>
            </a:r>
            <a:endParaRPr lang="en-US" altLang="ko-KR" sz="28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852660" y="1959428"/>
            <a:ext cx="1115065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en-US" altLang="ko-KR" sz="2000" b="1" dirty="0"/>
              <a:t>5. PC</a:t>
            </a:r>
            <a:r>
              <a:rPr lang="ko-KR" altLang="en-US" sz="2000" b="1" dirty="0"/>
              <a:t>의 시리얼모니터에서 문자를 받아서 그 문자가 대문자</a:t>
            </a:r>
            <a:r>
              <a:rPr lang="en-US" altLang="ko-KR" sz="2000" b="1" dirty="0"/>
              <a:t>(A</a:t>
            </a:r>
            <a:r>
              <a:rPr lang="ko-KR" altLang="en-US" sz="2000" b="1" dirty="0"/>
              <a:t>∼</a:t>
            </a:r>
            <a:r>
              <a:rPr lang="en-US" altLang="ko-KR" sz="2000" b="1" dirty="0"/>
              <a:t>Z)</a:t>
            </a:r>
            <a:r>
              <a:rPr lang="ko-KR" altLang="en-US" sz="2000" b="1" dirty="0"/>
              <a:t>이면 “</a:t>
            </a:r>
            <a:r>
              <a:rPr lang="en-US" altLang="ko-KR" sz="2000" b="1" dirty="0"/>
              <a:t>Capital letter”</a:t>
            </a:r>
            <a:r>
              <a:rPr lang="ko-KR" altLang="en-US" sz="2000" b="1" dirty="0"/>
              <a:t>로 </a:t>
            </a:r>
            <a:r>
              <a:rPr lang="ko-KR" altLang="en-US" sz="2000" b="1" dirty="0" smtClean="0"/>
              <a:t>출력</a:t>
            </a:r>
            <a:endParaRPr lang="en-US" altLang="ko-KR" sz="2000" b="1" dirty="0" smtClean="0"/>
          </a:p>
          <a:p>
            <a:pPr fontAlgn="base">
              <a:lnSpc>
                <a:spcPct val="150000"/>
              </a:lnSpc>
            </a:pPr>
            <a:r>
              <a:rPr lang="en-US" altLang="ko-KR" sz="2000" b="1" dirty="0"/>
              <a:t> </a:t>
            </a:r>
            <a:r>
              <a:rPr lang="en-US" altLang="ko-KR" sz="2000" b="1" dirty="0" smtClean="0"/>
              <a:t>  </a:t>
            </a:r>
            <a:r>
              <a:rPr lang="ko-KR" altLang="en-US" sz="2000" b="1" dirty="0" smtClean="0"/>
              <a:t>하고 </a:t>
            </a:r>
            <a:r>
              <a:rPr lang="ko-KR" altLang="en-US" sz="2000" b="1" dirty="0"/>
              <a:t>소문자</a:t>
            </a:r>
            <a:r>
              <a:rPr lang="en-US" altLang="ko-KR" sz="2000" b="1" dirty="0"/>
              <a:t>(a</a:t>
            </a:r>
            <a:r>
              <a:rPr lang="ko-KR" altLang="en-US" sz="2000" b="1" dirty="0"/>
              <a:t>∼</a:t>
            </a:r>
            <a:r>
              <a:rPr lang="en-US" altLang="ko-KR" sz="2000" b="1" dirty="0"/>
              <a:t>z)</a:t>
            </a:r>
            <a:r>
              <a:rPr lang="ko-KR" altLang="en-US" sz="2000" b="1" dirty="0"/>
              <a:t>이면 “</a:t>
            </a:r>
            <a:r>
              <a:rPr lang="en-US" altLang="ko-KR" sz="2000" b="1" dirty="0"/>
              <a:t>Small letter”</a:t>
            </a:r>
            <a:r>
              <a:rPr lang="ko-KR" altLang="en-US" sz="2000" b="1" dirty="0"/>
              <a:t>로 출력한다</a:t>
            </a:r>
            <a:r>
              <a:rPr lang="en-US" altLang="ko-KR" sz="2000" b="1" dirty="0"/>
              <a:t>. </a:t>
            </a:r>
            <a:r>
              <a:rPr lang="ko-KR" altLang="en-US" sz="2000" b="1" dirty="0"/>
              <a:t>또한 숫자</a:t>
            </a:r>
            <a:r>
              <a:rPr lang="en-US" altLang="ko-KR" sz="2000" b="1" dirty="0"/>
              <a:t>(0</a:t>
            </a:r>
            <a:r>
              <a:rPr lang="ko-KR" altLang="en-US" sz="2000" b="1" dirty="0"/>
              <a:t>∼</a:t>
            </a:r>
            <a:r>
              <a:rPr lang="en-US" altLang="ko-KR" sz="2000" b="1" dirty="0"/>
              <a:t>9)</a:t>
            </a:r>
            <a:r>
              <a:rPr lang="ko-KR" altLang="en-US" sz="2000" b="1" dirty="0"/>
              <a:t>까지가 입력되면 “</a:t>
            </a:r>
            <a:r>
              <a:rPr lang="en-US" altLang="ko-KR" sz="2000" b="1" dirty="0"/>
              <a:t>Number</a:t>
            </a:r>
            <a:r>
              <a:rPr lang="en-US" altLang="ko-KR" sz="2000" b="1" dirty="0" smtClean="0"/>
              <a:t>”</a:t>
            </a:r>
          </a:p>
          <a:p>
            <a:pPr fontAlgn="base">
              <a:lnSpc>
                <a:spcPct val="150000"/>
              </a:lnSpc>
            </a:pPr>
            <a:r>
              <a:rPr lang="en-US" altLang="ko-KR" sz="2000" b="1" dirty="0"/>
              <a:t> </a:t>
            </a:r>
            <a:r>
              <a:rPr lang="en-US" altLang="ko-KR" sz="2000" b="1" dirty="0" smtClean="0"/>
              <a:t>  </a:t>
            </a:r>
            <a:r>
              <a:rPr lang="ko-KR" altLang="en-US" sz="2000" b="1" dirty="0" smtClean="0"/>
              <a:t>로 </a:t>
            </a:r>
            <a:r>
              <a:rPr lang="ko-KR" altLang="en-US" sz="2000" b="1" dirty="0"/>
              <a:t>출력되는 프로그램을 작성해 보자</a:t>
            </a:r>
            <a:r>
              <a:rPr lang="en-US" altLang="ko-KR" sz="2000" b="1" dirty="0"/>
              <a:t>.</a:t>
            </a:r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515953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슬라이드 번호 개체 틀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754DB-6752-4F8B-AE34-D7A9B2B9A7F8}" type="slidenum">
              <a:rPr lang="ko-KR" altLang="en-US" smtClean="0"/>
              <a:t>75</a:t>
            </a:fld>
            <a:endParaRPr lang="ko-KR" altLang="en-US"/>
          </a:p>
        </p:txBody>
      </p:sp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188447" cy="1006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852662" y="1025533"/>
            <a:ext cx="6285940" cy="726141"/>
          </a:xfrm>
          <a:prstGeom prst="rect">
            <a:avLst/>
          </a:prstGeom>
          <a:ln>
            <a:solidFill>
              <a:srgbClr val="77ADF8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fontAlgn="base"/>
            <a:r>
              <a:rPr lang="ko-KR" altLang="en-US" sz="2800" b="1" dirty="0" smtClean="0"/>
              <a:t>연습문제 </a:t>
            </a:r>
            <a:r>
              <a:rPr lang="en-US" altLang="ko-KR" sz="2800" b="1" dirty="0" smtClean="0"/>
              <a:t> </a:t>
            </a:r>
            <a:r>
              <a:rPr lang="ko-KR" altLang="en-US" sz="2800" b="1" dirty="0" smtClean="0"/>
              <a:t> </a:t>
            </a:r>
            <a:endParaRPr lang="en-US" altLang="ko-KR" sz="28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852660" y="1959428"/>
            <a:ext cx="1115065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en-US" altLang="ko-KR" sz="2000" b="1" dirty="0"/>
              <a:t>6. PC</a:t>
            </a:r>
            <a:r>
              <a:rPr lang="ko-KR" altLang="en-US" sz="2000" b="1" dirty="0"/>
              <a:t>의 시리얼모니터에서 </a:t>
            </a:r>
            <a:r>
              <a:rPr lang="en-US" altLang="ko-KR" sz="2000" b="1" dirty="0"/>
              <a:t>3</a:t>
            </a:r>
            <a:r>
              <a:rPr lang="ko-KR" altLang="en-US" sz="2000" b="1" dirty="0"/>
              <a:t>개의 정수를 </a:t>
            </a:r>
            <a:r>
              <a:rPr lang="ko-KR" altLang="en-US" sz="2000" b="1" dirty="0" smtClean="0"/>
              <a:t>입력 받아서 </a:t>
            </a:r>
            <a:r>
              <a:rPr lang="en-US" altLang="ko-KR" sz="2000" b="1" dirty="0"/>
              <a:t>if-else</a:t>
            </a:r>
            <a:r>
              <a:rPr lang="ko-KR" altLang="en-US" sz="2000" b="1" dirty="0"/>
              <a:t>문을 사용하여 </a:t>
            </a:r>
            <a:r>
              <a:rPr lang="ko-KR" altLang="en-US" sz="2000" b="1" dirty="0" smtClean="0"/>
              <a:t>입력되는 수중에서 </a:t>
            </a:r>
            <a:endParaRPr lang="en-US" altLang="ko-KR" sz="2000" b="1" dirty="0" smtClean="0"/>
          </a:p>
          <a:p>
            <a:pPr fontAlgn="base">
              <a:lnSpc>
                <a:spcPct val="150000"/>
              </a:lnSpc>
            </a:pPr>
            <a:r>
              <a:rPr lang="en-US" altLang="ko-KR" sz="2000" b="1" dirty="0"/>
              <a:t> </a:t>
            </a:r>
            <a:r>
              <a:rPr lang="en-US" altLang="ko-KR" sz="2000" b="1" dirty="0" smtClean="0"/>
              <a:t>  </a:t>
            </a:r>
            <a:r>
              <a:rPr lang="ko-KR" altLang="en-US" sz="2000" b="1" dirty="0" smtClean="0"/>
              <a:t>가장 큰 수를 </a:t>
            </a:r>
            <a:r>
              <a:rPr lang="ko-KR" altLang="en-US" sz="2000" b="1" dirty="0"/>
              <a:t>표시하는 프로그램을 작성하시오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943169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슬라이드 번호 개체 틀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754DB-6752-4F8B-AE34-D7A9B2B9A7F8}" type="slidenum">
              <a:rPr lang="ko-KR" altLang="en-US" smtClean="0"/>
              <a:t>76</a:t>
            </a:fld>
            <a:endParaRPr lang="ko-KR" altLang="en-US"/>
          </a:p>
        </p:txBody>
      </p:sp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188447" cy="1006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852662" y="1025533"/>
            <a:ext cx="6285940" cy="726141"/>
          </a:xfrm>
          <a:prstGeom prst="rect">
            <a:avLst/>
          </a:prstGeom>
          <a:ln>
            <a:solidFill>
              <a:srgbClr val="77ADF8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fontAlgn="base"/>
            <a:r>
              <a:rPr lang="ko-KR" altLang="en-US" sz="2800" b="1" dirty="0" smtClean="0"/>
              <a:t>연습문제 </a:t>
            </a:r>
            <a:r>
              <a:rPr lang="en-US" altLang="ko-KR" sz="2800" b="1" dirty="0" smtClean="0"/>
              <a:t> </a:t>
            </a:r>
            <a:r>
              <a:rPr lang="ko-KR" altLang="en-US" sz="2800" b="1" dirty="0" smtClean="0"/>
              <a:t> </a:t>
            </a:r>
            <a:endParaRPr lang="en-US" altLang="ko-KR" sz="28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852660" y="1959428"/>
            <a:ext cx="1115065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en-US" altLang="ko-KR" sz="2000" b="1" dirty="0"/>
              <a:t>7. </a:t>
            </a:r>
            <a:r>
              <a:rPr lang="ko-KR" altLang="en-US" sz="2000" b="1" dirty="0"/>
              <a:t>놀이 공원에서 놀이기구를 타려면 키가 </a:t>
            </a:r>
            <a:r>
              <a:rPr lang="en-US" altLang="ko-KR" sz="2000" b="1" dirty="0"/>
              <a:t>150cm </a:t>
            </a:r>
            <a:r>
              <a:rPr lang="ko-KR" altLang="en-US" sz="2000" b="1" dirty="0"/>
              <a:t>이상이고 나이가 </a:t>
            </a:r>
            <a:r>
              <a:rPr lang="en-US" altLang="ko-KR" sz="2000" b="1" dirty="0"/>
              <a:t>12</a:t>
            </a:r>
            <a:r>
              <a:rPr lang="ko-KR" altLang="en-US" sz="2000" b="1" dirty="0"/>
              <a:t>살 이상이어야 한다</a:t>
            </a:r>
            <a:r>
              <a:rPr lang="en-US" altLang="ko-KR" sz="2000" b="1" dirty="0"/>
              <a:t>. </a:t>
            </a:r>
            <a:endParaRPr lang="en-US" altLang="ko-KR" sz="2000" b="1" dirty="0" smtClean="0"/>
          </a:p>
          <a:p>
            <a:pPr fontAlgn="base">
              <a:lnSpc>
                <a:spcPct val="150000"/>
              </a:lnSpc>
            </a:pPr>
            <a:r>
              <a:rPr lang="en-US" altLang="ko-KR" sz="2000" b="1" dirty="0"/>
              <a:t> </a:t>
            </a:r>
            <a:r>
              <a:rPr lang="en-US" altLang="ko-KR" sz="2000" b="1" dirty="0" smtClean="0"/>
              <a:t>  PC </a:t>
            </a:r>
            <a:r>
              <a:rPr lang="ko-KR" altLang="en-US" sz="2000" b="1" dirty="0" smtClean="0"/>
              <a:t>시리얼모니터에 사용자의 </a:t>
            </a:r>
            <a:r>
              <a:rPr lang="ko-KR" altLang="en-US" sz="2000" b="1" dirty="0"/>
              <a:t>키와 나이를 </a:t>
            </a:r>
            <a:r>
              <a:rPr lang="ko-KR" altLang="en-US" sz="2000" b="1" dirty="0" smtClean="0"/>
              <a:t>입</a:t>
            </a:r>
            <a:r>
              <a:rPr lang="ko-KR" altLang="en-US" sz="2000" b="1" dirty="0"/>
              <a:t>력</a:t>
            </a:r>
            <a:r>
              <a:rPr lang="ko-KR" altLang="en-US" sz="2000" b="1" dirty="0" smtClean="0"/>
              <a:t>한 </a:t>
            </a:r>
            <a:r>
              <a:rPr lang="ko-KR" altLang="en-US" sz="2000" b="1" dirty="0"/>
              <a:t>후에 “</a:t>
            </a:r>
            <a:r>
              <a:rPr lang="en-US" altLang="ko-KR" sz="2000" b="1" dirty="0"/>
              <a:t>OK”, </a:t>
            </a:r>
            <a:r>
              <a:rPr lang="ko-KR" altLang="en-US" sz="2000" b="1" dirty="0"/>
              <a:t>또는 “</a:t>
            </a:r>
            <a:r>
              <a:rPr lang="en-US" altLang="ko-KR" sz="2000" b="1" dirty="0"/>
              <a:t>Not OK”</a:t>
            </a:r>
            <a:r>
              <a:rPr lang="ko-KR" altLang="en-US" sz="2000" b="1" dirty="0"/>
              <a:t>를 출력하는 </a:t>
            </a:r>
            <a:endParaRPr lang="en-US" altLang="ko-KR" sz="2000" b="1" dirty="0" smtClean="0"/>
          </a:p>
          <a:p>
            <a:pPr fontAlgn="base">
              <a:lnSpc>
                <a:spcPct val="150000"/>
              </a:lnSpc>
            </a:pPr>
            <a:r>
              <a:rPr lang="en-US" altLang="ko-KR" sz="2000" b="1" dirty="0"/>
              <a:t> </a:t>
            </a:r>
            <a:r>
              <a:rPr lang="en-US" altLang="ko-KR" sz="2000" b="1" dirty="0" smtClean="0"/>
              <a:t>  </a:t>
            </a:r>
            <a:r>
              <a:rPr lang="ko-KR" altLang="en-US" sz="2000" b="1" dirty="0" smtClean="0"/>
              <a:t>프로그램을 </a:t>
            </a:r>
            <a:r>
              <a:rPr lang="ko-KR" altLang="en-US" sz="2000" b="1" dirty="0"/>
              <a:t>작성 하시오</a:t>
            </a:r>
            <a:r>
              <a:rPr lang="en-US" altLang="ko-KR" sz="2000" b="1" dirty="0"/>
              <a:t>. </a:t>
            </a:r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195646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슬라이드 번호 개체 틀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754DB-6752-4F8B-AE34-D7A9B2B9A7F8}" type="slidenum">
              <a:rPr lang="ko-KR" altLang="en-US" smtClean="0"/>
              <a:t>77</a:t>
            </a:fld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213130" y="1130300"/>
            <a:ext cx="6285940" cy="726141"/>
          </a:xfrm>
          <a:prstGeom prst="rect">
            <a:avLst/>
          </a:prstGeom>
          <a:ln>
            <a:solidFill>
              <a:srgbClr val="77ADF8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fontAlgn="base"/>
            <a:r>
              <a:rPr lang="ko-KR" altLang="en-US" sz="2800" b="1" dirty="0" smtClean="0"/>
              <a:t>제 </a:t>
            </a:r>
            <a:r>
              <a:rPr lang="en-US" altLang="ko-KR" sz="2800" b="1" dirty="0"/>
              <a:t>5</a:t>
            </a:r>
            <a:r>
              <a:rPr lang="ko-KR" altLang="en-US" sz="2800" b="1" dirty="0" smtClean="0"/>
              <a:t>장</a:t>
            </a:r>
            <a:r>
              <a:rPr lang="en-US" altLang="ko-KR" sz="2800" b="1" dirty="0" smtClean="0"/>
              <a:t> </a:t>
            </a:r>
            <a:r>
              <a:rPr lang="ko-KR" altLang="en-US" sz="2800" b="1" dirty="0" err="1" smtClean="0"/>
              <a:t>반복문</a:t>
            </a:r>
            <a:r>
              <a:rPr lang="ko-KR" altLang="en-US" sz="2800" b="1" dirty="0" smtClean="0"/>
              <a:t> </a:t>
            </a:r>
            <a:endParaRPr lang="en-US" altLang="ko-KR" sz="2800" b="1" dirty="0"/>
          </a:p>
        </p:txBody>
      </p:sp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188447" cy="1006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213130" y="2083583"/>
            <a:ext cx="2328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5.1 while </a:t>
            </a:r>
            <a:r>
              <a:rPr lang="ko-KR" altLang="en-US" b="1" dirty="0" smtClean="0"/>
              <a:t>문 </a:t>
            </a:r>
            <a:endParaRPr lang="ko-KR" altLang="en-US" b="1" dirty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2568575" y="308927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9666" y="2868030"/>
            <a:ext cx="7361746" cy="24254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02765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슬라이드 번호 개체 틀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754DB-6752-4F8B-AE34-D7A9B2B9A7F8}" type="slidenum">
              <a:rPr lang="ko-KR" altLang="en-US" smtClean="0"/>
              <a:t>78</a:t>
            </a:fld>
            <a:endParaRPr lang="ko-KR" altLang="en-US"/>
          </a:p>
        </p:txBody>
      </p:sp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188447" cy="1006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546" y="1351149"/>
            <a:ext cx="10221128" cy="1943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96707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슬라이드 번호 개체 틀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754DB-6752-4F8B-AE34-D7A9B2B9A7F8}" type="slidenum">
              <a:rPr lang="ko-KR" altLang="en-US" smtClean="0"/>
              <a:t>79</a:t>
            </a:fld>
            <a:endParaRPr lang="ko-KR" altLang="en-US"/>
          </a:p>
        </p:txBody>
      </p:sp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188447" cy="1006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51" y="1185863"/>
            <a:ext cx="11213570" cy="2122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96707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슬라이드 번호 개체 틀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754DB-6752-4F8B-AE34-D7A9B2B9A7F8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188447" cy="1006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0625" y="6435725"/>
            <a:ext cx="2111375" cy="422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073" name="_x234521360" descr="EMB00003ca4646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4974" y="1612900"/>
            <a:ext cx="5171914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250" y="2743200"/>
            <a:ext cx="74295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12040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슬라이드 번호 개체 틀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754DB-6752-4F8B-AE34-D7A9B2B9A7F8}" type="slidenum">
              <a:rPr lang="ko-KR" altLang="en-US" smtClean="0"/>
              <a:t>80</a:t>
            </a:fld>
            <a:endParaRPr lang="ko-KR" altLang="en-US"/>
          </a:p>
        </p:txBody>
      </p:sp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188447" cy="1006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409" y="1142999"/>
            <a:ext cx="11076791" cy="1962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36797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슬라이드 번호 개체 틀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754DB-6752-4F8B-AE34-D7A9B2B9A7F8}" type="slidenum">
              <a:rPr lang="ko-KR" altLang="en-US" smtClean="0"/>
              <a:t>81</a:t>
            </a:fld>
            <a:endParaRPr lang="ko-KR" altLang="en-US"/>
          </a:p>
        </p:txBody>
      </p:sp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188447" cy="1006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310" y="1100138"/>
            <a:ext cx="11168365" cy="20137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96707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슬라이드 번호 개체 틀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754DB-6752-4F8B-AE34-D7A9B2B9A7F8}" type="slidenum">
              <a:rPr lang="ko-KR" altLang="en-US" smtClean="0"/>
              <a:t>82</a:t>
            </a:fld>
            <a:endParaRPr lang="ko-KR" altLang="en-US"/>
          </a:p>
        </p:txBody>
      </p:sp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188447" cy="1006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409" y="1100138"/>
            <a:ext cx="10504843" cy="19725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36797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슬라이드 번호 개체 틀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754DB-6752-4F8B-AE34-D7A9B2B9A7F8}" type="slidenum">
              <a:rPr lang="ko-KR" altLang="en-US" smtClean="0"/>
              <a:t>83</a:t>
            </a:fld>
            <a:endParaRPr lang="ko-KR" altLang="en-US"/>
          </a:p>
        </p:txBody>
      </p:sp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188447" cy="1006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212" y="1214566"/>
            <a:ext cx="10652662" cy="19240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36797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슬라이드 번호 개체 틀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754DB-6752-4F8B-AE34-D7A9B2B9A7F8}" type="slidenum">
              <a:rPr lang="ko-KR" altLang="en-US" smtClean="0"/>
              <a:t>84</a:t>
            </a:fld>
            <a:endParaRPr lang="ko-KR" altLang="en-US"/>
          </a:p>
        </p:txBody>
      </p:sp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188447" cy="1006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933043" y="1309227"/>
            <a:ext cx="2328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5.2 do while </a:t>
            </a:r>
            <a:r>
              <a:rPr lang="ko-KR" altLang="en-US" b="1" dirty="0" smtClean="0"/>
              <a:t>문 </a:t>
            </a:r>
            <a:endParaRPr lang="ko-KR" altLang="en-US" b="1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2299" y="1770618"/>
            <a:ext cx="7948342" cy="26572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2299" y="4427835"/>
            <a:ext cx="7948342" cy="24254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67645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슬라이드 번호 개체 틀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754DB-6752-4F8B-AE34-D7A9B2B9A7F8}" type="slidenum">
              <a:rPr lang="ko-KR" altLang="en-US" smtClean="0"/>
              <a:t>85</a:t>
            </a:fld>
            <a:endParaRPr lang="ko-KR" altLang="en-US"/>
          </a:p>
        </p:txBody>
      </p:sp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188447" cy="1006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914" y="1114706"/>
            <a:ext cx="10419019" cy="1924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67645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슬라이드 번호 개체 틀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754DB-6752-4F8B-AE34-D7A9B2B9A7F8}" type="slidenum">
              <a:rPr lang="ko-KR" altLang="en-US" smtClean="0"/>
              <a:t>86</a:t>
            </a:fld>
            <a:endParaRPr lang="ko-KR" altLang="en-US"/>
          </a:p>
        </p:txBody>
      </p:sp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188447" cy="1006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134" y="1128992"/>
            <a:ext cx="11257148" cy="20721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67645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슬라이드 번호 개체 틀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754DB-6752-4F8B-AE34-D7A9B2B9A7F8}" type="slidenum">
              <a:rPr lang="ko-KR" altLang="en-US" smtClean="0"/>
              <a:t>87</a:t>
            </a:fld>
            <a:endParaRPr lang="ko-KR" altLang="en-US"/>
          </a:p>
        </p:txBody>
      </p:sp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188447" cy="1006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69432" y="1193897"/>
            <a:ext cx="2328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5.3 for </a:t>
            </a:r>
            <a:r>
              <a:rPr lang="ko-KR" altLang="en-US" b="1" dirty="0" smtClean="0"/>
              <a:t>문 </a:t>
            </a:r>
            <a:endParaRPr lang="ko-KR" altLang="en-US" b="1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515" y="1869982"/>
            <a:ext cx="7939007" cy="25809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87403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슬라이드 번호 개체 틀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754DB-6752-4F8B-AE34-D7A9B2B9A7F8}" type="slidenum">
              <a:rPr lang="ko-KR" altLang="en-US" smtClean="0"/>
              <a:t>88</a:t>
            </a:fld>
            <a:endParaRPr lang="ko-KR" altLang="en-US"/>
          </a:p>
        </p:txBody>
      </p:sp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188447" cy="1006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492" y="1192557"/>
            <a:ext cx="11066002" cy="2176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87403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슬라이드 번호 개체 틀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754DB-6752-4F8B-AE34-D7A9B2B9A7F8}" type="slidenum">
              <a:rPr lang="ko-KR" altLang="en-US" smtClean="0"/>
              <a:t>89</a:t>
            </a:fld>
            <a:endParaRPr lang="ko-KR" altLang="en-US"/>
          </a:p>
        </p:txBody>
      </p:sp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188447" cy="1006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170" y="1148662"/>
            <a:ext cx="11117522" cy="20146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87403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슬라이드 번호 개체 틀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754DB-6752-4F8B-AE34-D7A9B2B9A7F8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188447" cy="1006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0813" y="990600"/>
            <a:ext cx="6810375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0625" y="6435725"/>
            <a:ext cx="2111375" cy="422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7985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슬라이드 번호 개체 틀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754DB-6752-4F8B-AE34-D7A9B2B9A7F8}" type="slidenum">
              <a:rPr lang="ko-KR" altLang="en-US" smtClean="0"/>
              <a:t>90</a:t>
            </a:fld>
            <a:endParaRPr lang="ko-KR" altLang="en-US"/>
          </a:p>
        </p:txBody>
      </p:sp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188447" cy="1006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290" y="1194511"/>
            <a:ext cx="10490272" cy="19386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70543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슬라이드 번호 개체 틀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754DB-6752-4F8B-AE34-D7A9B2B9A7F8}" type="slidenum">
              <a:rPr lang="ko-KR" altLang="en-US" smtClean="0"/>
              <a:t>91</a:t>
            </a:fld>
            <a:endParaRPr lang="ko-KR" altLang="en-US"/>
          </a:p>
        </p:txBody>
      </p:sp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188447" cy="1006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928" y="1187277"/>
            <a:ext cx="10798391" cy="20090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70543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슬라이드 번호 개체 틀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754DB-6752-4F8B-AE34-D7A9B2B9A7F8}" type="slidenum">
              <a:rPr lang="ko-KR" altLang="en-US" smtClean="0"/>
              <a:t>92</a:t>
            </a:fld>
            <a:endParaRPr lang="ko-KR" altLang="en-US"/>
          </a:p>
        </p:txBody>
      </p:sp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188447" cy="1006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313" y="1028700"/>
            <a:ext cx="10849742" cy="2027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70543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슬라이드 번호 개체 틀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754DB-6752-4F8B-AE34-D7A9B2B9A7F8}" type="slidenum">
              <a:rPr lang="ko-KR" altLang="en-US" smtClean="0"/>
              <a:t>93</a:t>
            </a:fld>
            <a:endParaRPr lang="ko-KR" altLang="en-US"/>
          </a:p>
        </p:txBody>
      </p:sp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188447" cy="1006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69432" y="1193897"/>
            <a:ext cx="4413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5.4 continue &amp; break</a:t>
            </a:r>
            <a:r>
              <a:rPr lang="ko-KR" altLang="en-US" b="1" dirty="0" smtClean="0"/>
              <a:t> </a:t>
            </a:r>
            <a:endParaRPr lang="ko-KR" altLang="en-US" b="1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058" y="1765471"/>
            <a:ext cx="9213550" cy="17520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70543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슬라이드 번호 개체 틀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754DB-6752-4F8B-AE34-D7A9B2B9A7F8}" type="slidenum">
              <a:rPr lang="ko-KR" altLang="en-US" smtClean="0"/>
              <a:t>94</a:t>
            </a:fld>
            <a:endParaRPr lang="ko-KR" altLang="en-US"/>
          </a:p>
        </p:txBody>
      </p:sp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188447" cy="1006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018" y="1202081"/>
            <a:ext cx="11172139" cy="21754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66616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슬라이드 번호 개체 틀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754DB-6752-4F8B-AE34-D7A9B2B9A7F8}" type="slidenum">
              <a:rPr lang="ko-KR" altLang="en-US" smtClean="0"/>
              <a:t>95</a:t>
            </a:fld>
            <a:endParaRPr lang="ko-KR" altLang="en-US"/>
          </a:p>
        </p:txBody>
      </p:sp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188447" cy="1006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852662" y="1025533"/>
            <a:ext cx="6285940" cy="726141"/>
          </a:xfrm>
          <a:prstGeom prst="rect">
            <a:avLst/>
          </a:prstGeom>
          <a:ln>
            <a:solidFill>
              <a:srgbClr val="77ADF8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fontAlgn="base"/>
            <a:r>
              <a:rPr lang="ko-KR" altLang="en-US" sz="2800" b="1" dirty="0" smtClean="0"/>
              <a:t>연습문제 </a:t>
            </a:r>
            <a:r>
              <a:rPr lang="en-US" altLang="ko-KR" sz="2800" b="1" dirty="0" smtClean="0"/>
              <a:t> </a:t>
            </a:r>
            <a:r>
              <a:rPr lang="ko-KR" altLang="en-US" sz="2800" b="1" dirty="0" smtClean="0"/>
              <a:t> </a:t>
            </a:r>
            <a:endParaRPr lang="en-US" altLang="ko-KR" sz="28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852662" y="1959428"/>
            <a:ext cx="10526538" cy="956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fontAlgn="base">
              <a:lnSpc>
                <a:spcPct val="150000"/>
              </a:lnSpc>
              <a:buAutoNum type="arabicPeriod"/>
            </a:pPr>
            <a:r>
              <a:rPr lang="en-US" altLang="ko-KR" sz="2000" b="1" dirty="0" smtClean="0"/>
              <a:t>1</a:t>
            </a:r>
            <a:r>
              <a:rPr lang="ko-KR" altLang="en-US" sz="2000" b="1" dirty="0"/>
              <a:t>부터 입력되는 수까지의 </a:t>
            </a:r>
            <a:r>
              <a:rPr lang="en-US" altLang="ko-KR" sz="2000" b="1" dirty="0"/>
              <a:t>3</a:t>
            </a:r>
            <a:r>
              <a:rPr lang="ko-KR" altLang="en-US" sz="2000" b="1" dirty="0"/>
              <a:t>의 배수의 합을 구하는 프로그램을 ‘</a:t>
            </a:r>
            <a:r>
              <a:rPr lang="en-US" altLang="ko-KR" sz="2000" b="1" dirty="0"/>
              <a:t>while’ </a:t>
            </a:r>
            <a:r>
              <a:rPr lang="ko-KR" altLang="en-US" sz="2000" b="1" dirty="0"/>
              <a:t>문을 사용하여 </a:t>
            </a:r>
            <a:r>
              <a:rPr lang="ko-KR" altLang="en-US" sz="2000" b="1" dirty="0" smtClean="0"/>
              <a:t>작성하시오</a:t>
            </a:r>
            <a:r>
              <a:rPr lang="en-US" altLang="ko-KR" sz="2000" b="1" dirty="0"/>
              <a:t>.</a:t>
            </a:r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4228291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슬라이드 번호 개체 틀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754DB-6752-4F8B-AE34-D7A9B2B9A7F8}" type="slidenum">
              <a:rPr lang="ko-KR" altLang="en-US" smtClean="0"/>
              <a:t>96</a:t>
            </a:fld>
            <a:endParaRPr lang="ko-KR" altLang="en-US"/>
          </a:p>
        </p:txBody>
      </p:sp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188447" cy="1006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852662" y="1025533"/>
            <a:ext cx="6285940" cy="726141"/>
          </a:xfrm>
          <a:prstGeom prst="rect">
            <a:avLst/>
          </a:prstGeom>
          <a:ln>
            <a:solidFill>
              <a:srgbClr val="77ADF8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fontAlgn="base"/>
            <a:r>
              <a:rPr lang="ko-KR" altLang="en-US" sz="2800" b="1" dirty="0" smtClean="0"/>
              <a:t>연습문제 </a:t>
            </a:r>
            <a:r>
              <a:rPr lang="en-US" altLang="ko-KR" sz="2800" b="1" dirty="0" smtClean="0"/>
              <a:t> </a:t>
            </a:r>
            <a:r>
              <a:rPr lang="ko-KR" altLang="en-US" sz="2800" b="1" dirty="0" smtClean="0"/>
              <a:t> </a:t>
            </a:r>
            <a:endParaRPr lang="en-US" altLang="ko-KR" sz="28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852662" y="1959428"/>
            <a:ext cx="1052653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en-US" altLang="ko-KR" sz="2000" b="1" dirty="0" smtClean="0"/>
              <a:t>2. </a:t>
            </a:r>
            <a:r>
              <a:rPr lang="ko-KR" altLang="en-US" sz="2000" b="1" dirty="0" smtClean="0"/>
              <a:t>입력되는 </a:t>
            </a:r>
            <a:r>
              <a:rPr lang="ko-KR" altLang="en-US" sz="2000" b="1" dirty="0"/>
              <a:t>두 수 사이의 </a:t>
            </a:r>
            <a:r>
              <a:rPr lang="en-US" altLang="ko-KR" sz="2000" b="1" dirty="0"/>
              <a:t>2</a:t>
            </a:r>
            <a:r>
              <a:rPr lang="ko-KR" altLang="en-US" sz="2000" b="1" dirty="0"/>
              <a:t>의 배수의 합을 구하는 프로그램을 ‘</a:t>
            </a:r>
            <a:r>
              <a:rPr lang="en-US" altLang="ko-KR" sz="2000" b="1" dirty="0"/>
              <a:t>for’ </a:t>
            </a:r>
            <a:r>
              <a:rPr lang="ko-KR" altLang="en-US" sz="2000" b="1" dirty="0"/>
              <a:t>문을 사용하여 </a:t>
            </a:r>
            <a:r>
              <a:rPr lang="ko-KR" altLang="en-US" sz="2000" b="1" dirty="0" smtClean="0"/>
              <a:t>작성 하</a:t>
            </a:r>
            <a:r>
              <a:rPr lang="en-US" altLang="ko-KR" sz="2000" b="1" dirty="0" smtClean="0"/>
              <a:t>    </a:t>
            </a:r>
          </a:p>
          <a:p>
            <a:pPr fontAlgn="base">
              <a:lnSpc>
                <a:spcPct val="150000"/>
              </a:lnSpc>
            </a:pPr>
            <a:r>
              <a:rPr lang="en-US" altLang="ko-KR" sz="2000" b="1" dirty="0" smtClean="0"/>
              <a:t>   </a:t>
            </a:r>
            <a:r>
              <a:rPr lang="ko-KR" altLang="en-US" sz="2000" b="1" dirty="0" smtClean="0"/>
              <a:t>시오</a:t>
            </a:r>
            <a:r>
              <a:rPr lang="en-US" altLang="ko-KR" sz="2000" b="1" dirty="0"/>
              <a:t>.</a:t>
            </a:r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665431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슬라이드 번호 개체 틀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754DB-6752-4F8B-AE34-D7A9B2B9A7F8}" type="slidenum">
              <a:rPr lang="ko-KR" altLang="en-US" smtClean="0"/>
              <a:t>97</a:t>
            </a:fld>
            <a:endParaRPr lang="ko-KR" altLang="en-US"/>
          </a:p>
        </p:txBody>
      </p:sp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188447" cy="1006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852662" y="1025533"/>
            <a:ext cx="6285940" cy="726141"/>
          </a:xfrm>
          <a:prstGeom prst="rect">
            <a:avLst/>
          </a:prstGeom>
          <a:ln>
            <a:solidFill>
              <a:srgbClr val="77ADF8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fontAlgn="base"/>
            <a:r>
              <a:rPr lang="ko-KR" altLang="en-US" sz="2800" b="1" dirty="0" smtClean="0"/>
              <a:t>연습문제 </a:t>
            </a:r>
            <a:r>
              <a:rPr lang="en-US" altLang="ko-KR" sz="2800" b="1" dirty="0" smtClean="0"/>
              <a:t> </a:t>
            </a:r>
            <a:r>
              <a:rPr lang="ko-KR" altLang="en-US" sz="2800" b="1" dirty="0" smtClean="0"/>
              <a:t> </a:t>
            </a:r>
            <a:endParaRPr lang="en-US" altLang="ko-KR" sz="28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852662" y="1959428"/>
            <a:ext cx="1052653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en-US" altLang="ko-KR" sz="2000" b="1" dirty="0"/>
              <a:t>3</a:t>
            </a:r>
            <a:r>
              <a:rPr lang="en-US" altLang="ko-KR" sz="2000" b="1" dirty="0" smtClean="0"/>
              <a:t>. </a:t>
            </a:r>
            <a:r>
              <a:rPr lang="en-US" altLang="ko-KR" sz="2000" b="1" dirty="0"/>
              <a:t>1</a:t>
            </a:r>
            <a:r>
              <a:rPr lang="ko-KR" altLang="en-US" sz="2000" b="1" dirty="0"/>
              <a:t>부터 </a:t>
            </a:r>
            <a:r>
              <a:rPr lang="en-US" altLang="ko-KR" sz="2000" b="1" dirty="0"/>
              <a:t>50</a:t>
            </a:r>
            <a:r>
              <a:rPr lang="ko-KR" altLang="en-US" sz="2000" b="1" dirty="0"/>
              <a:t>사이의 숫자를 입력 받아서 </a:t>
            </a:r>
            <a:r>
              <a:rPr lang="ko-KR" altLang="en-US" sz="2000" b="1" dirty="0" smtClean="0"/>
              <a:t>숫자만큼의 </a:t>
            </a:r>
            <a:r>
              <a:rPr lang="ko-KR" altLang="en-US" sz="2000" b="1" dirty="0"/>
              <a:t>별표를 출력하는 프로그램을 작성하시오</a:t>
            </a:r>
            <a:r>
              <a:rPr lang="en-US" altLang="ko-KR" sz="2000" b="1" dirty="0"/>
              <a:t>. </a:t>
            </a:r>
            <a:r>
              <a:rPr lang="ko-KR" altLang="en-US" sz="2000" b="1" dirty="0" smtClean="0"/>
              <a:t>별표는 가로로 출력하게 한다</a:t>
            </a:r>
            <a:r>
              <a:rPr lang="en-US" altLang="ko-KR" sz="2000" b="1" dirty="0" smtClean="0"/>
              <a:t>.</a:t>
            </a:r>
            <a:endParaRPr lang="ko-KR" altLang="en-US" sz="2000" b="1" dirty="0"/>
          </a:p>
          <a:p>
            <a:pPr fontAlgn="base">
              <a:lnSpc>
                <a:spcPct val="150000"/>
              </a:lnSpc>
            </a:pPr>
            <a:r>
              <a:rPr lang="ko-KR" altLang="en-US" sz="2000" b="1" dirty="0"/>
              <a:t>실행 예</a:t>
            </a:r>
            <a:r>
              <a:rPr lang="en-US" altLang="ko-KR" sz="2000" b="1" dirty="0"/>
              <a:t>) Enter </a:t>
            </a:r>
            <a:r>
              <a:rPr lang="en-US" altLang="ko-KR" sz="2000" b="1" dirty="0" smtClean="0"/>
              <a:t>number</a:t>
            </a:r>
            <a:r>
              <a:rPr lang="ko-KR" altLang="en-US" sz="2000" b="1" dirty="0" smtClean="0"/>
              <a:t> </a:t>
            </a:r>
            <a:r>
              <a:rPr lang="en-US" altLang="ko-KR" sz="2000" b="1" dirty="0" smtClean="0"/>
              <a:t> =&gt; </a:t>
            </a:r>
            <a:r>
              <a:rPr lang="en-US" altLang="ko-KR" sz="2000" b="1" dirty="0"/>
              <a:t>10</a:t>
            </a:r>
            <a:endParaRPr lang="ko-KR" altLang="en-US" sz="2000" b="1" dirty="0"/>
          </a:p>
          <a:p>
            <a:pPr fontAlgn="base">
              <a:lnSpc>
                <a:spcPct val="150000"/>
              </a:lnSpc>
            </a:pPr>
            <a:endParaRPr lang="en-US" altLang="ko-KR" sz="2000" b="1" dirty="0" smtClean="0"/>
          </a:p>
          <a:p>
            <a:pPr fontAlgn="base">
              <a:lnSpc>
                <a:spcPct val="150000"/>
              </a:lnSpc>
            </a:pPr>
            <a:r>
              <a:rPr lang="ko-KR" altLang="en-US" sz="2000" b="1" dirty="0" smtClean="0"/>
              <a:t>* </a:t>
            </a:r>
            <a:r>
              <a:rPr lang="ko-KR" altLang="en-US" sz="2000" b="1" dirty="0"/>
              <a:t>* * * * * * * * * </a:t>
            </a:r>
          </a:p>
        </p:txBody>
      </p:sp>
    </p:spTree>
    <p:extLst>
      <p:ext uri="{BB962C8B-B14F-4D97-AF65-F5344CB8AC3E}">
        <p14:creationId xmlns:p14="http://schemas.microsoft.com/office/powerpoint/2010/main" val="3881012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슬라이드 번호 개체 틀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754DB-6752-4F8B-AE34-D7A9B2B9A7F8}" type="slidenum">
              <a:rPr lang="ko-KR" altLang="en-US" smtClean="0"/>
              <a:t>98</a:t>
            </a:fld>
            <a:endParaRPr lang="ko-KR" altLang="en-US"/>
          </a:p>
        </p:txBody>
      </p:sp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188447" cy="1006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852662" y="1025533"/>
            <a:ext cx="6285940" cy="726141"/>
          </a:xfrm>
          <a:prstGeom prst="rect">
            <a:avLst/>
          </a:prstGeom>
          <a:ln>
            <a:solidFill>
              <a:srgbClr val="77ADF8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fontAlgn="base"/>
            <a:r>
              <a:rPr lang="ko-KR" altLang="en-US" sz="2800" b="1" dirty="0" smtClean="0"/>
              <a:t>연습문제 </a:t>
            </a:r>
            <a:r>
              <a:rPr lang="en-US" altLang="ko-KR" sz="2800" b="1" dirty="0" smtClean="0"/>
              <a:t> </a:t>
            </a:r>
            <a:r>
              <a:rPr lang="ko-KR" altLang="en-US" sz="2800" b="1" dirty="0" smtClean="0"/>
              <a:t> </a:t>
            </a:r>
            <a:endParaRPr lang="en-US" altLang="ko-KR" sz="28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852662" y="1959428"/>
            <a:ext cx="10526538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en-US" altLang="ko-KR" sz="2000" b="1" dirty="0"/>
              <a:t>4</a:t>
            </a:r>
            <a:r>
              <a:rPr lang="en-US" altLang="ko-KR" sz="2000" b="1" dirty="0" smtClean="0"/>
              <a:t>. </a:t>
            </a:r>
            <a:r>
              <a:rPr lang="ko-KR" altLang="en-US" sz="2000" b="1" dirty="0"/>
              <a:t>중첩 반복구조를 이용한 반복루프를 사용하여 다음과 같은 패턴을 출력하는 프로그램을 </a:t>
            </a:r>
            <a:endParaRPr lang="en-US" altLang="ko-KR" sz="2000" b="1" dirty="0" smtClean="0"/>
          </a:p>
          <a:p>
            <a:pPr fontAlgn="base">
              <a:lnSpc>
                <a:spcPct val="150000"/>
              </a:lnSpc>
            </a:pPr>
            <a:r>
              <a:rPr lang="en-US" altLang="ko-KR" sz="2000" b="1" dirty="0"/>
              <a:t> </a:t>
            </a:r>
            <a:r>
              <a:rPr lang="en-US" altLang="ko-KR" sz="2000" b="1" dirty="0" smtClean="0"/>
              <a:t>  </a:t>
            </a:r>
            <a:r>
              <a:rPr lang="ko-KR" altLang="en-US" sz="2000" b="1" dirty="0" smtClean="0"/>
              <a:t>작성하시오</a:t>
            </a:r>
            <a:r>
              <a:rPr lang="en-US" altLang="ko-KR" sz="2000" b="1" dirty="0"/>
              <a:t>. for </a:t>
            </a:r>
            <a:r>
              <a:rPr lang="ko-KR" altLang="en-US" sz="2000" b="1" dirty="0"/>
              <a:t>문을 사용하시오</a:t>
            </a:r>
          </a:p>
          <a:p>
            <a:pPr fontAlgn="base"/>
            <a:endParaRPr lang="en-US" altLang="ko-KR" sz="2000" b="1" dirty="0" smtClean="0"/>
          </a:p>
          <a:p>
            <a:pPr fontAlgn="base"/>
            <a:r>
              <a:rPr lang="ko-KR" altLang="en-US" sz="2000" b="1" dirty="0" smtClean="0"/>
              <a:t>실행 </a:t>
            </a:r>
            <a:r>
              <a:rPr lang="ko-KR" altLang="en-US" sz="2000" b="1" dirty="0"/>
              <a:t>예</a:t>
            </a:r>
            <a:r>
              <a:rPr lang="en-US" altLang="ko-KR" sz="2000" b="1" dirty="0" smtClean="0"/>
              <a:t>) Enter Number =&gt; 8</a:t>
            </a:r>
          </a:p>
          <a:p>
            <a:pPr fontAlgn="base"/>
            <a:r>
              <a:rPr lang="en-US" altLang="ko-KR" sz="2000" b="1" dirty="0" smtClean="0"/>
              <a:t>*</a:t>
            </a:r>
            <a:endParaRPr lang="ko-KR" altLang="en-US" sz="2000" b="1" dirty="0"/>
          </a:p>
          <a:p>
            <a:pPr fontAlgn="base"/>
            <a:r>
              <a:rPr lang="ko-KR" altLang="en-US" sz="2000" b="1" dirty="0"/>
              <a:t>* *</a:t>
            </a:r>
          </a:p>
          <a:p>
            <a:pPr fontAlgn="base"/>
            <a:r>
              <a:rPr lang="ko-KR" altLang="en-US" sz="2000" b="1" dirty="0"/>
              <a:t>* * *</a:t>
            </a:r>
          </a:p>
          <a:p>
            <a:pPr fontAlgn="base"/>
            <a:r>
              <a:rPr lang="ko-KR" altLang="en-US" sz="2000" b="1" dirty="0"/>
              <a:t>* * * * </a:t>
            </a:r>
          </a:p>
          <a:p>
            <a:pPr fontAlgn="base"/>
            <a:r>
              <a:rPr lang="ko-KR" altLang="en-US" sz="2000" b="1" dirty="0"/>
              <a:t>* * * * *</a:t>
            </a:r>
          </a:p>
          <a:p>
            <a:pPr fontAlgn="base"/>
            <a:r>
              <a:rPr lang="ko-KR" altLang="en-US" sz="2000" b="1" dirty="0"/>
              <a:t>* * * * * * </a:t>
            </a:r>
          </a:p>
          <a:p>
            <a:pPr fontAlgn="base"/>
            <a:r>
              <a:rPr lang="ko-KR" altLang="en-US" sz="2000" b="1" dirty="0"/>
              <a:t>* * * * * * *</a:t>
            </a:r>
          </a:p>
          <a:p>
            <a:pPr fontAlgn="base"/>
            <a:r>
              <a:rPr lang="ko-KR" altLang="en-US" sz="2000" b="1" dirty="0"/>
              <a:t>* * * * * * * *</a:t>
            </a:r>
          </a:p>
        </p:txBody>
      </p:sp>
    </p:spTree>
    <p:extLst>
      <p:ext uri="{BB962C8B-B14F-4D97-AF65-F5344CB8AC3E}">
        <p14:creationId xmlns:p14="http://schemas.microsoft.com/office/powerpoint/2010/main" val="2898064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슬라이드 번호 개체 틀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754DB-6752-4F8B-AE34-D7A9B2B9A7F8}" type="slidenum">
              <a:rPr lang="ko-KR" altLang="en-US" smtClean="0"/>
              <a:t>99</a:t>
            </a:fld>
            <a:endParaRPr lang="ko-KR" altLang="en-US"/>
          </a:p>
        </p:txBody>
      </p:sp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188447" cy="1006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852662" y="1025533"/>
            <a:ext cx="6285940" cy="726141"/>
          </a:xfrm>
          <a:prstGeom prst="rect">
            <a:avLst/>
          </a:prstGeom>
          <a:ln>
            <a:solidFill>
              <a:srgbClr val="77ADF8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fontAlgn="base"/>
            <a:r>
              <a:rPr lang="ko-KR" altLang="en-US" sz="2800" b="1" dirty="0" smtClean="0"/>
              <a:t>연습문제 </a:t>
            </a:r>
            <a:r>
              <a:rPr lang="en-US" altLang="ko-KR" sz="2800" b="1" dirty="0" smtClean="0"/>
              <a:t> </a:t>
            </a:r>
            <a:r>
              <a:rPr lang="ko-KR" altLang="en-US" sz="2800" b="1" dirty="0" smtClean="0"/>
              <a:t> </a:t>
            </a:r>
            <a:endParaRPr lang="en-US" altLang="ko-KR" sz="28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852662" y="1959428"/>
            <a:ext cx="1052653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en-US" altLang="ko-KR" sz="2000" b="1" dirty="0"/>
              <a:t>5</a:t>
            </a:r>
            <a:r>
              <a:rPr lang="en-US" altLang="ko-KR" sz="2000" b="1" dirty="0" smtClean="0"/>
              <a:t>. </a:t>
            </a:r>
            <a:r>
              <a:rPr lang="ko-KR" altLang="en-US" sz="2000" b="1" dirty="0"/>
              <a:t>하나의 정수를 </a:t>
            </a:r>
            <a:r>
              <a:rPr lang="ko-KR" altLang="en-US" sz="2000" b="1" dirty="0" smtClean="0"/>
              <a:t>입력 받고 </a:t>
            </a:r>
            <a:r>
              <a:rPr lang="ko-KR" altLang="en-US" sz="2000" b="1" dirty="0"/>
              <a:t>중첩 </a:t>
            </a:r>
            <a:r>
              <a:rPr lang="ko-KR" altLang="en-US" sz="2000" b="1" dirty="0" err="1"/>
              <a:t>반복문을</a:t>
            </a:r>
            <a:r>
              <a:rPr lang="ko-KR" altLang="en-US" sz="2000" b="1" dirty="0"/>
              <a:t> 사용하여서 다음과 같이 </a:t>
            </a:r>
            <a:r>
              <a:rPr lang="ko-KR" altLang="en-US" sz="2000" b="1" dirty="0" smtClean="0"/>
              <a:t>출</a:t>
            </a:r>
            <a:r>
              <a:rPr lang="ko-KR" altLang="en-US" sz="2000" b="1" dirty="0"/>
              <a:t>력</a:t>
            </a:r>
            <a:r>
              <a:rPr lang="ko-KR" altLang="en-US" sz="2000" b="1" dirty="0" smtClean="0"/>
              <a:t>하는 </a:t>
            </a:r>
            <a:r>
              <a:rPr lang="ko-KR" altLang="en-US" sz="2000" b="1" dirty="0"/>
              <a:t>프로그램을 작성하여 보시오</a:t>
            </a:r>
            <a:r>
              <a:rPr lang="en-US" altLang="ko-KR" sz="2000" b="1" dirty="0"/>
              <a:t>. for</a:t>
            </a:r>
            <a:r>
              <a:rPr lang="ko-KR" altLang="en-US" sz="2000" b="1" dirty="0"/>
              <a:t>문을 사용하시오 </a:t>
            </a:r>
          </a:p>
          <a:p>
            <a:pPr fontAlgn="base">
              <a:lnSpc>
                <a:spcPct val="150000"/>
              </a:lnSpc>
            </a:pPr>
            <a:r>
              <a:rPr lang="ko-KR" altLang="en-US" sz="2000" b="1" dirty="0" smtClean="0"/>
              <a:t>실행 예</a:t>
            </a:r>
            <a:r>
              <a:rPr lang="en-US" altLang="ko-KR" sz="2000" b="1" dirty="0" smtClean="0"/>
              <a:t>) Enter Number ==&gt; 5</a:t>
            </a:r>
            <a:endParaRPr lang="ko-KR" altLang="en-US" sz="2000" b="1" dirty="0" smtClean="0"/>
          </a:p>
          <a:p>
            <a:pPr fontAlgn="base">
              <a:lnSpc>
                <a:spcPct val="150000"/>
              </a:lnSpc>
            </a:pPr>
            <a:r>
              <a:rPr lang="en-US" altLang="ko-KR" sz="2000" b="1" dirty="0" smtClean="0"/>
              <a:t>0</a:t>
            </a:r>
            <a:endParaRPr lang="ko-KR" altLang="en-US" sz="2000" b="1" dirty="0"/>
          </a:p>
          <a:p>
            <a:pPr fontAlgn="base">
              <a:lnSpc>
                <a:spcPct val="150000"/>
              </a:lnSpc>
            </a:pPr>
            <a:r>
              <a:rPr lang="en-US" altLang="ko-KR" sz="2000" b="1" dirty="0" smtClean="0"/>
              <a:t>0 1</a:t>
            </a:r>
            <a:endParaRPr lang="ko-KR" altLang="en-US" sz="2000" b="1" dirty="0"/>
          </a:p>
          <a:p>
            <a:pPr fontAlgn="base">
              <a:lnSpc>
                <a:spcPct val="150000"/>
              </a:lnSpc>
            </a:pPr>
            <a:r>
              <a:rPr lang="en-US" altLang="ko-KR" sz="2000" b="1" dirty="0" smtClean="0"/>
              <a:t>0 1 2</a:t>
            </a:r>
            <a:endParaRPr lang="ko-KR" altLang="en-US" sz="2000" b="1" dirty="0"/>
          </a:p>
          <a:p>
            <a:pPr fontAlgn="base">
              <a:lnSpc>
                <a:spcPct val="150000"/>
              </a:lnSpc>
            </a:pPr>
            <a:r>
              <a:rPr lang="en-US" altLang="ko-KR" sz="2000" b="1" dirty="0" smtClean="0"/>
              <a:t>0 1 2 3</a:t>
            </a:r>
            <a:endParaRPr lang="ko-KR" altLang="en-US" sz="2000" b="1" dirty="0"/>
          </a:p>
          <a:p>
            <a:pPr fontAlgn="base">
              <a:lnSpc>
                <a:spcPct val="150000"/>
              </a:lnSpc>
            </a:pPr>
            <a:r>
              <a:rPr lang="en-US" altLang="ko-KR" sz="2000" b="1" dirty="0" smtClean="0"/>
              <a:t>0 1 2 3 4</a:t>
            </a:r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925908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7717</TotalTime>
  <Words>1855</Words>
  <Application>Microsoft Office PowerPoint</Application>
  <PresentationFormat>사용자 지정</PresentationFormat>
  <Paragraphs>388</Paragraphs>
  <Slides>101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101</vt:i4>
      </vt:variant>
    </vt:vector>
  </HeadingPairs>
  <TitlesOfParts>
    <vt:vector size="102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Jaehwi Kim</dc:creator>
  <cp:lastModifiedBy>Windows 사용자</cp:lastModifiedBy>
  <cp:revision>315</cp:revision>
  <dcterms:created xsi:type="dcterms:W3CDTF">2016-02-01T06:15:35Z</dcterms:created>
  <dcterms:modified xsi:type="dcterms:W3CDTF">2019-09-15T14:00:58Z</dcterms:modified>
</cp:coreProperties>
</file>